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47"/>
  </p:notesMasterIdLst>
  <p:handoutMasterIdLst>
    <p:handoutMasterId r:id="rId48"/>
  </p:handoutMasterIdLst>
  <p:sldIdLst>
    <p:sldId id="275" r:id="rId5"/>
    <p:sldId id="276" r:id="rId6"/>
    <p:sldId id="375" r:id="rId7"/>
    <p:sldId id="377" r:id="rId8"/>
    <p:sldId id="378" r:id="rId9"/>
    <p:sldId id="379" r:id="rId10"/>
    <p:sldId id="420" r:id="rId11"/>
    <p:sldId id="406" r:id="rId12"/>
    <p:sldId id="395" r:id="rId13"/>
    <p:sldId id="396" r:id="rId14"/>
    <p:sldId id="397" r:id="rId15"/>
    <p:sldId id="401" r:id="rId16"/>
    <p:sldId id="428" r:id="rId17"/>
    <p:sldId id="402" r:id="rId18"/>
    <p:sldId id="403" r:id="rId19"/>
    <p:sldId id="405" r:id="rId20"/>
    <p:sldId id="425" r:id="rId21"/>
    <p:sldId id="407" r:id="rId22"/>
    <p:sldId id="387" r:id="rId23"/>
    <p:sldId id="422" r:id="rId24"/>
    <p:sldId id="423" r:id="rId25"/>
    <p:sldId id="426" r:id="rId26"/>
    <p:sldId id="427" r:id="rId27"/>
    <p:sldId id="424" r:id="rId28"/>
    <p:sldId id="413" r:id="rId29"/>
    <p:sldId id="411" r:id="rId30"/>
    <p:sldId id="414" r:id="rId31"/>
    <p:sldId id="385" r:id="rId32"/>
    <p:sldId id="388" r:id="rId33"/>
    <p:sldId id="416" r:id="rId34"/>
    <p:sldId id="417" r:id="rId35"/>
    <p:sldId id="419" r:id="rId36"/>
    <p:sldId id="391" r:id="rId37"/>
    <p:sldId id="404" r:id="rId38"/>
    <p:sldId id="392" r:id="rId39"/>
    <p:sldId id="393" r:id="rId40"/>
    <p:sldId id="400" r:id="rId41"/>
    <p:sldId id="399" r:id="rId42"/>
    <p:sldId id="408" r:id="rId43"/>
    <p:sldId id="398" r:id="rId44"/>
    <p:sldId id="409" r:id="rId45"/>
    <p:sldId id="421" r:id="rId46"/>
  </p:sldIdLst>
  <p:sldSz cx="9144000" cy="6858000" type="screen4x3"/>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99FE9C9-FA4D-4BCD-A30B-3FC305E62915}">
          <p14:sldIdLst>
            <p14:sldId id="275"/>
            <p14:sldId id="276"/>
            <p14:sldId id="375"/>
            <p14:sldId id="377"/>
            <p14:sldId id="378"/>
            <p14:sldId id="379"/>
            <p14:sldId id="420"/>
            <p14:sldId id="406"/>
            <p14:sldId id="395"/>
            <p14:sldId id="396"/>
            <p14:sldId id="397"/>
            <p14:sldId id="401"/>
            <p14:sldId id="428"/>
            <p14:sldId id="402"/>
            <p14:sldId id="403"/>
            <p14:sldId id="405"/>
            <p14:sldId id="425"/>
            <p14:sldId id="407"/>
            <p14:sldId id="387"/>
            <p14:sldId id="422"/>
            <p14:sldId id="423"/>
            <p14:sldId id="426"/>
            <p14:sldId id="427"/>
            <p14:sldId id="424"/>
            <p14:sldId id="413"/>
            <p14:sldId id="411"/>
            <p14:sldId id="414"/>
            <p14:sldId id="385"/>
            <p14:sldId id="388"/>
            <p14:sldId id="416"/>
            <p14:sldId id="417"/>
            <p14:sldId id="419"/>
            <p14:sldId id="391"/>
            <p14:sldId id="404"/>
            <p14:sldId id="392"/>
            <p14:sldId id="393"/>
            <p14:sldId id="400"/>
            <p14:sldId id="399"/>
            <p14:sldId id="408"/>
            <p14:sldId id="398"/>
            <p14:sldId id="409"/>
            <p14:sldId id="421"/>
          </p14:sldIdLst>
        </p14:section>
        <p14:section name="Untitled Section" id="{57EC1FE8-69C1-48D3-B378-EDD997417045}">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C" initials="DC" lastIdx="28" clrIdx="0">
    <p:extLst>
      <p:ext uri="{19B8F6BF-5375-455C-9EA6-DF929625EA0E}">
        <p15:presenceInfo xmlns:p15="http://schemas.microsoft.com/office/powerpoint/2012/main" userId="DC"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505046"/>
    <a:srgbClr val="0070AB"/>
    <a:srgbClr val="007392"/>
    <a:srgbClr val="017192"/>
    <a:srgbClr val="03708F"/>
    <a:srgbClr val="FFC000"/>
    <a:srgbClr val="057089"/>
    <a:srgbClr val="00718F"/>
    <a:srgbClr val="00728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6FC2E18-4A32-4DC9-A2A9-CA69F0A22BCF}" v="2" dt="2023-02-02T18:43:01.740"/>
    <p1510:client id="{0C793313-422B-484E-94C9-23661FB35965}" v="2033" dt="2023-02-02T19:25:29.269"/>
    <p1510:client id="{280CCF6B-45E5-4EA1-929E-47941CDCD7C1}" v="91" dt="2023-02-02T20:55:39.438"/>
    <p1510:client id="{347D3057-9883-40D4-ABAC-30D7975713EC}" v="1879" dt="2023-02-02T19:24:13.429"/>
    <p1510:client id="{3C36972B-2690-4DF2-A397-8A6ACCFF3DBA}" v="2055" dt="2023-02-02T20:55:30.344"/>
    <p1510:client id="{DFECB6EB-4625-4CDE-A7DE-69DE4BF3FC3D}" v="272" dt="2023-02-02T20:40:20.96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7" d="100"/>
          <a:sy n="67" d="100"/>
        </p:scale>
        <p:origin x="1464" y="48"/>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notesMaster" Target="notesMasters/notesMaster1.xml"/><Relationship Id="rId50"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tableStyles" Target="tableStyles.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handoutMaster" Target="handoutMasters/handoutMaster1.xml"/><Relationship Id="rId8" Type="http://schemas.openxmlformats.org/officeDocument/2006/relationships/slide" Target="slides/slide4.xml"/><Relationship Id="rId51"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r>
              <a:rPr lang="en-US"/>
              <a:t>PROJECTS</a:t>
            </a:r>
          </a:p>
        </p:txBody>
      </p:sp>
      <p:sp>
        <p:nvSpPr>
          <p:cNvPr id="3" name="Date Placeholder 2"/>
          <p:cNvSpPr>
            <a:spLocks noGrp="1"/>
          </p:cNvSpPr>
          <p:nvPr>
            <p:ph type="dt" sz="quarter" idx="1"/>
          </p:nvPr>
        </p:nvSpPr>
        <p:spPr>
          <a:xfrm>
            <a:off x="3970938" y="0"/>
            <a:ext cx="3037840" cy="464820"/>
          </a:xfrm>
          <a:prstGeom prst="rect">
            <a:avLst/>
          </a:prstGeom>
        </p:spPr>
        <p:txBody>
          <a:bodyPr vert="horz" lIns="93177" tIns="46589" rIns="93177" bIns="46589" rtlCol="0"/>
          <a:lstStyle>
            <a:lvl1pPr algn="r">
              <a:defRPr sz="1200"/>
            </a:lvl1pPr>
          </a:lstStyle>
          <a:p>
            <a:fld id="{D00FC58E-DB6A-45F8-85A8-E82F3CE547EC}" type="datetimeFigureOut">
              <a:rPr lang="en-US" smtClean="0"/>
              <a:pPr/>
              <a:t>2/3/2023</a:t>
            </a:fld>
            <a:endParaRPr lang="en-US"/>
          </a:p>
        </p:txBody>
      </p:sp>
      <p:sp>
        <p:nvSpPr>
          <p:cNvPr id="4" name="Footer Placeholder 3"/>
          <p:cNvSpPr>
            <a:spLocks noGrp="1"/>
          </p:cNvSpPr>
          <p:nvPr>
            <p:ph type="ftr" sz="quarter" idx="2"/>
          </p:nvPr>
        </p:nvSpPr>
        <p:spPr>
          <a:xfrm>
            <a:off x="0" y="8829967"/>
            <a:ext cx="3037840" cy="464820"/>
          </a:xfrm>
          <a:prstGeom prst="rect">
            <a:avLst/>
          </a:prstGeom>
        </p:spPr>
        <p:txBody>
          <a:bodyPr vert="horz" lIns="93177" tIns="46589" rIns="93177" bIns="46589" rtlCol="0" anchor="b"/>
          <a:lstStyle>
            <a:lvl1pPr algn="l">
              <a:defRPr sz="1200"/>
            </a:lvl1pPr>
          </a:lstStyle>
          <a:p>
            <a:endParaRPr lang="en-US"/>
          </a:p>
        </p:txBody>
      </p:sp>
      <p:sp>
        <p:nvSpPr>
          <p:cNvPr id="5" name="Slide Number Placeholder 4"/>
          <p:cNvSpPr>
            <a:spLocks noGrp="1"/>
          </p:cNvSpPr>
          <p:nvPr>
            <p:ph type="sldNum" sz="quarter" idx="3"/>
          </p:nvPr>
        </p:nvSpPr>
        <p:spPr>
          <a:xfrm>
            <a:off x="3970938" y="8829967"/>
            <a:ext cx="3037840" cy="464820"/>
          </a:xfrm>
          <a:prstGeom prst="rect">
            <a:avLst/>
          </a:prstGeom>
        </p:spPr>
        <p:txBody>
          <a:bodyPr vert="horz" lIns="93177" tIns="46589" rIns="93177" bIns="46589" rtlCol="0" anchor="b"/>
          <a:lstStyle>
            <a:lvl1pPr algn="r">
              <a:defRPr sz="1200"/>
            </a:lvl1pPr>
          </a:lstStyle>
          <a:p>
            <a:fld id="{76913DC0-016E-49A8-BF9B-16DE789A0379}" type="slidenum">
              <a:rPr lang="en-US" smtClean="0"/>
              <a:pPr/>
              <a:t>‹#›</a:t>
            </a:fld>
            <a:endParaRPr lang="en-US"/>
          </a:p>
        </p:txBody>
      </p:sp>
    </p:spTree>
    <p:extLst>
      <p:ext uri="{BB962C8B-B14F-4D97-AF65-F5344CB8AC3E}">
        <p14:creationId xmlns:p14="http://schemas.microsoft.com/office/powerpoint/2010/main" val="694915463"/>
      </p:ext>
    </p:extLst>
  </p:cSld>
  <p:clrMap bg1="lt1" tx1="dk1" bg2="lt2" tx2="dk2" accent1="accent1" accent2="accent2" accent3="accent3" accent4="accent4" accent5="accent5" accent6="accent6" hlink="hlink" folHlink="folHlink"/>
  <p:hf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r>
              <a:rPr lang="en-US"/>
              <a:t>PROJECTS</a:t>
            </a:r>
          </a:p>
        </p:txBody>
      </p:sp>
      <p:sp>
        <p:nvSpPr>
          <p:cNvPr id="3" name="Date Placeholder 2"/>
          <p:cNvSpPr>
            <a:spLocks noGrp="1"/>
          </p:cNvSpPr>
          <p:nvPr>
            <p:ph type="dt" idx="1"/>
          </p:nvPr>
        </p:nvSpPr>
        <p:spPr>
          <a:xfrm>
            <a:off x="3970938" y="0"/>
            <a:ext cx="3037840" cy="464820"/>
          </a:xfrm>
          <a:prstGeom prst="rect">
            <a:avLst/>
          </a:prstGeom>
        </p:spPr>
        <p:txBody>
          <a:bodyPr vert="horz" lIns="93177" tIns="46589" rIns="93177" bIns="46589" rtlCol="0"/>
          <a:lstStyle>
            <a:lvl1pPr algn="r">
              <a:defRPr sz="1200"/>
            </a:lvl1pPr>
          </a:lstStyle>
          <a:p>
            <a:fld id="{0F230B70-82C3-402B-A7C4-A11C70B147B2}" type="datetimeFigureOut">
              <a:rPr lang="en-US" smtClean="0"/>
              <a:pPr/>
              <a:t>2/3/2023</a:t>
            </a:fld>
            <a:endParaRPr lang="en-US"/>
          </a:p>
        </p:txBody>
      </p:sp>
      <p:sp>
        <p:nvSpPr>
          <p:cNvPr id="4" name="Slide Image Placeholder 3"/>
          <p:cNvSpPr>
            <a:spLocks noGrp="1" noRot="1" noChangeAspect="1"/>
          </p:cNvSpPr>
          <p:nvPr>
            <p:ph type="sldImg" idx="2"/>
          </p:nvPr>
        </p:nvSpPr>
        <p:spPr>
          <a:xfrm>
            <a:off x="1181100" y="696913"/>
            <a:ext cx="4648200" cy="348615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3177" tIns="46589" rIns="93177" bIns="4658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4820"/>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4820"/>
          </a:xfrm>
          <a:prstGeom prst="rect">
            <a:avLst/>
          </a:prstGeom>
        </p:spPr>
        <p:txBody>
          <a:bodyPr vert="horz" lIns="93177" tIns="46589" rIns="93177" bIns="46589" rtlCol="0" anchor="b"/>
          <a:lstStyle>
            <a:lvl1pPr algn="r">
              <a:defRPr sz="1200"/>
            </a:lvl1pPr>
          </a:lstStyle>
          <a:p>
            <a:fld id="{BD06233E-FE3E-4640-A339-05E022253C5C}" type="slidenum">
              <a:rPr lang="en-US" smtClean="0"/>
              <a:pPr/>
              <a:t>‹#›</a:t>
            </a:fld>
            <a:endParaRPr lang="en-US"/>
          </a:p>
        </p:txBody>
      </p:sp>
    </p:spTree>
    <p:extLst>
      <p:ext uri="{BB962C8B-B14F-4D97-AF65-F5344CB8AC3E}">
        <p14:creationId xmlns:p14="http://schemas.microsoft.com/office/powerpoint/2010/main" val="3700110325"/>
      </p:ext>
    </p:extLst>
  </p:cSld>
  <p:clrMap bg1="lt1" tx1="dk1" bg2="lt2" tx2="dk2" accent1="accent1" accent2="accent2" accent3="accent3" accent4="accent4" accent5="accent5" accent6="accent6" hlink="hlink" folHlink="folHlink"/>
  <p:hf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Header Placeholder 3"/>
          <p:cNvSpPr>
            <a:spLocks noGrp="1"/>
          </p:cNvSpPr>
          <p:nvPr>
            <p:ph type="hdr" sz="quarter" idx="10"/>
          </p:nvPr>
        </p:nvSpPr>
        <p:spPr/>
        <p:txBody>
          <a:bodyPr/>
          <a:lstStyle/>
          <a:p>
            <a:r>
              <a:rPr lang="en-US"/>
              <a:t>PROJECTS</a:t>
            </a:r>
          </a:p>
        </p:txBody>
      </p:sp>
      <p:sp>
        <p:nvSpPr>
          <p:cNvPr id="5" name="Slide Number Placeholder 4"/>
          <p:cNvSpPr>
            <a:spLocks noGrp="1"/>
          </p:cNvSpPr>
          <p:nvPr>
            <p:ph type="sldNum" sz="quarter" idx="11"/>
          </p:nvPr>
        </p:nvSpPr>
        <p:spPr/>
        <p:txBody>
          <a:bodyPr/>
          <a:lstStyle/>
          <a:p>
            <a:fld id="{BD06233E-FE3E-4640-A339-05E022253C5C}" type="slidenum">
              <a:rPr lang="en-US" smtClean="0"/>
              <a:pPr/>
              <a:t>1</a:t>
            </a:fld>
            <a:endParaRPr lang="en-US"/>
          </a:p>
        </p:txBody>
      </p:sp>
    </p:spTree>
    <p:extLst>
      <p:ext uri="{BB962C8B-B14F-4D97-AF65-F5344CB8AC3E}">
        <p14:creationId xmlns:p14="http://schemas.microsoft.com/office/powerpoint/2010/main" val="25775721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a:solidFill>
                <a:schemeClr val="tx1"/>
              </a:solidFill>
              <a:effectLst/>
              <a:latin typeface="+mn-lt"/>
              <a:cs typeface="Calibri"/>
            </a:endParaRPr>
          </a:p>
        </p:txBody>
      </p:sp>
      <p:sp>
        <p:nvSpPr>
          <p:cNvPr id="4" name="Header Placeholder 3"/>
          <p:cNvSpPr>
            <a:spLocks noGrp="1"/>
          </p:cNvSpPr>
          <p:nvPr>
            <p:ph type="hdr" sz="quarter" idx="10"/>
          </p:nvPr>
        </p:nvSpPr>
        <p:spPr/>
        <p:txBody>
          <a:bodyPr/>
          <a:lstStyle/>
          <a:p>
            <a:r>
              <a:rPr lang="en-US"/>
              <a:t>PROJECTS</a:t>
            </a:r>
          </a:p>
        </p:txBody>
      </p:sp>
      <p:sp>
        <p:nvSpPr>
          <p:cNvPr id="5" name="Slide Number Placeholder 4"/>
          <p:cNvSpPr>
            <a:spLocks noGrp="1"/>
          </p:cNvSpPr>
          <p:nvPr>
            <p:ph type="sldNum" sz="quarter" idx="11"/>
          </p:nvPr>
        </p:nvSpPr>
        <p:spPr/>
        <p:txBody>
          <a:bodyPr/>
          <a:lstStyle/>
          <a:p>
            <a:fld id="{BD06233E-FE3E-4640-A339-05E022253C5C}" type="slidenum">
              <a:rPr lang="en-US" smtClean="0"/>
              <a:pPr/>
              <a:t>19</a:t>
            </a:fld>
            <a:endParaRPr lang="en-US"/>
          </a:p>
        </p:txBody>
      </p:sp>
    </p:spTree>
    <p:extLst>
      <p:ext uri="{BB962C8B-B14F-4D97-AF65-F5344CB8AC3E}">
        <p14:creationId xmlns:p14="http://schemas.microsoft.com/office/powerpoint/2010/main" val="19074471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a:solidFill>
                <a:schemeClr val="tx1"/>
              </a:solidFill>
              <a:effectLst/>
              <a:latin typeface="+mn-lt"/>
              <a:cs typeface="Calibri"/>
            </a:endParaRPr>
          </a:p>
        </p:txBody>
      </p:sp>
      <p:sp>
        <p:nvSpPr>
          <p:cNvPr id="4" name="Header Placeholder 3"/>
          <p:cNvSpPr>
            <a:spLocks noGrp="1"/>
          </p:cNvSpPr>
          <p:nvPr>
            <p:ph type="hdr" sz="quarter" idx="10"/>
          </p:nvPr>
        </p:nvSpPr>
        <p:spPr/>
        <p:txBody>
          <a:bodyPr/>
          <a:lstStyle/>
          <a:p>
            <a:r>
              <a:rPr lang="en-US"/>
              <a:t>PROJECTS</a:t>
            </a:r>
          </a:p>
        </p:txBody>
      </p:sp>
      <p:sp>
        <p:nvSpPr>
          <p:cNvPr id="5" name="Slide Number Placeholder 4"/>
          <p:cNvSpPr>
            <a:spLocks noGrp="1"/>
          </p:cNvSpPr>
          <p:nvPr>
            <p:ph type="sldNum" sz="quarter" idx="11"/>
          </p:nvPr>
        </p:nvSpPr>
        <p:spPr/>
        <p:txBody>
          <a:bodyPr/>
          <a:lstStyle/>
          <a:p>
            <a:fld id="{BD06233E-FE3E-4640-A339-05E022253C5C}" type="slidenum">
              <a:rPr lang="en-US" smtClean="0"/>
              <a:pPr/>
              <a:t>20</a:t>
            </a:fld>
            <a:endParaRPr lang="en-US"/>
          </a:p>
        </p:txBody>
      </p:sp>
    </p:spTree>
    <p:extLst>
      <p:ext uri="{BB962C8B-B14F-4D97-AF65-F5344CB8AC3E}">
        <p14:creationId xmlns:p14="http://schemas.microsoft.com/office/powerpoint/2010/main" val="33234844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a:solidFill>
                <a:schemeClr val="tx1"/>
              </a:solidFill>
              <a:effectLst/>
              <a:latin typeface="+mn-lt"/>
              <a:cs typeface="Calibri"/>
            </a:endParaRPr>
          </a:p>
        </p:txBody>
      </p:sp>
      <p:sp>
        <p:nvSpPr>
          <p:cNvPr id="4" name="Header Placeholder 3"/>
          <p:cNvSpPr>
            <a:spLocks noGrp="1"/>
          </p:cNvSpPr>
          <p:nvPr>
            <p:ph type="hdr" sz="quarter" idx="10"/>
          </p:nvPr>
        </p:nvSpPr>
        <p:spPr/>
        <p:txBody>
          <a:bodyPr/>
          <a:lstStyle/>
          <a:p>
            <a:r>
              <a:rPr lang="en-US"/>
              <a:t>PROJECTS</a:t>
            </a:r>
          </a:p>
        </p:txBody>
      </p:sp>
      <p:sp>
        <p:nvSpPr>
          <p:cNvPr id="5" name="Slide Number Placeholder 4"/>
          <p:cNvSpPr>
            <a:spLocks noGrp="1"/>
          </p:cNvSpPr>
          <p:nvPr>
            <p:ph type="sldNum" sz="quarter" idx="11"/>
          </p:nvPr>
        </p:nvSpPr>
        <p:spPr/>
        <p:txBody>
          <a:bodyPr/>
          <a:lstStyle/>
          <a:p>
            <a:fld id="{BD06233E-FE3E-4640-A339-05E022253C5C}" type="slidenum">
              <a:rPr lang="en-US" smtClean="0"/>
              <a:pPr/>
              <a:t>21</a:t>
            </a:fld>
            <a:endParaRPr lang="en-US"/>
          </a:p>
        </p:txBody>
      </p:sp>
    </p:spTree>
    <p:extLst>
      <p:ext uri="{BB962C8B-B14F-4D97-AF65-F5344CB8AC3E}">
        <p14:creationId xmlns:p14="http://schemas.microsoft.com/office/powerpoint/2010/main" val="15529232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a:solidFill>
                <a:schemeClr val="tx1"/>
              </a:solidFill>
              <a:effectLst/>
              <a:latin typeface="+mn-lt"/>
              <a:cs typeface="Calibri"/>
            </a:endParaRPr>
          </a:p>
        </p:txBody>
      </p:sp>
      <p:sp>
        <p:nvSpPr>
          <p:cNvPr id="4" name="Header Placeholder 3"/>
          <p:cNvSpPr>
            <a:spLocks noGrp="1"/>
          </p:cNvSpPr>
          <p:nvPr>
            <p:ph type="hdr" sz="quarter" idx="10"/>
          </p:nvPr>
        </p:nvSpPr>
        <p:spPr/>
        <p:txBody>
          <a:bodyPr/>
          <a:lstStyle/>
          <a:p>
            <a:r>
              <a:rPr lang="en-US"/>
              <a:t>PROJECTS</a:t>
            </a:r>
          </a:p>
        </p:txBody>
      </p:sp>
      <p:sp>
        <p:nvSpPr>
          <p:cNvPr id="5" name="Slide Number Placeholder 4"/>
          <p:cNvSpPr>
            <a:spLocks noGrp="1"/>
          </p:cNvSpPr>
          <p:nvPr>
            <p:ph type="sldNum" sz="quarter" idx="11"/>
          </p:nvPr>
        </p:nvSpPr>
        <p:spPr/>
        <p:txBody>
          <a:bodyPr/>
          <a:lstStyle/>
          <a:p>
            <a:fld id="{BD06233E-FE3E-4640-A339-05E022253C5C}" type="slidenum">
              <a:rPr lang="en-US" smtClean="0"/>
              <a:pPr/>
              <a:t>22</a:t>
            </a:fld>
            <a:endParaRPr lang="en-US"/>
          </a:p>
        </p:txBody>
      </p:sp>
    </p:spTree>
    <p:extLst>
      <p:ext uri="{BB962C8B-B14F-4D97-AF65-F5344CB8AC3E}">
        <p14:creationId xmlns:p14="http://schemas.microsoft.com/office/powerpoint/2010/main" val="15412257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a:solidFill>
                <a:schemeClr val="tx1"/>
              </a:solidFill>
              <a:effectLst/>
              <a:latin typeface="+mn-lt"/>
              <a:cs typeface="Calibri"/>
            </a:endParaRPr>
          </a:p>
        </p:txBody>
      </p:sp>
      <p:sp>
        <p:nvSpPr>
          <p:cNvPr id="4" name="Header Placeholder 3"/>
          <p:cNvSpPr>
            <a:spLocks noGrp="1"/>
          </p:cNvSpPr>
          <p:nvPr>
            <p:ph type="hdr" sz="quarter" idx="10"/>
          </p:nvPr>
        </p:nvSpPr>
        <p:spPr/>
        <p:txBody>
          <a:bodyPr/>
          <a:lstStyle/>
          <a:p>
            <a:r>
              <a:rPr lang="en-US"/>
              <a:t>PROJECTS</a:t>
            </a:r>
          </a:p>
        </p:txBody>
      </p:sp>
      <p:sp>
        <p:nvSpPr>
          <p:cNvPr id="5" name="Slide Number Placeholder 4"/>
          <p:cNvSpPr>
            <a:spLocks noGrp="1"/>
          </p:cNvSpPr>
          <p:nvPr>
            <p:ph type="sldNum" sz="quarter" idx="11"/>
          </p:nvPr>
        </p:nvSpPr>
        <p:spPr/>
        <p:txBody>
          <a:bodyPr/>
          <a:lstStyle/>
          <a:p>
            <a:fld id="{BD06233E-FE3E-4640-A339-05E022253C5C}" type="slidenum">
              <a:rPr lang="en-US" smtClean="0"/>
              <a:pPr/>
              <a:t>23</a:t>
            </a:fld>
            <a:endParaRPr lang="en-US"/>
          </a:p>
        </p:txBody>
      </p:sp>
    </p:spTree>
    <p:extLst>
      <p:ext uri="{BB962C8B-B14F-4D97-AF65-F5344CB8AC3E}">
        <p14:creationId xmlns:p14="http://schemas.microsoft.com/office/powerpoint/2010/main" val="34366075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a:solidFill>
                <a:schemeClr val="tx1"/>
              </a:solidFill>
              <a:effectLst/>
              <a:latin typeface="+mn-lt"/>
              <a:cs typeface="Calibri"/>
            </a:endParaRPr>
          </a:p>
        </p:txBody>
      </p:sp>
      <p:sp>
        <p:nvSpPr>
          <p:cNvPr id="4" name="Header Placeholder 3"/>
          <p:cNvSpPr>
            <a:spLocks noGrp="1"/>
          </p:cNvSpPr>
          <p:nvPr>
            <p:ph type="hdr" sz="quarter" idx="10"/>
          </p:nvPr>
        </p:nvSpPr>
        <p:spPr/>
        <p:txBody>
          <a:bodyPr/>
          <a:lstStyle/>
          <a:p>
            <a:r>
              <a:rPr lang="en-US"/>
              <a:t>PROJECTS</a:t>
            </a:r>
          </a:p>
        </p:txBody>
      </p:sp>
      <p:sp>
        <p:nvSpPr>
          <p:cNvPr id="5" name="Slide Number Placeholder 4"/>
          <p:cNvSpPr>
            <a:spLocks noGrp="1"/>
          </p:cNvSpPr>
          <p:nvPr>
            <p:ph type="sldNum" sz="quarter" idx="11"/>
          </p:nvPr>
        </p:nvSpPr>
        <p:spPr/>
        <p:txBody>
          <a:bodyPr/>
          <a:lstStyle/>
          <a:p>
            <a:fld id="{BD06233E-FE3E-4640-A339-05E022253C5C}" type="slidenum">
              <a:rPr lang="en-US" smtClean="0"/>
              <a:pPr/>
              <a:t>24</a:t>
            </a:fld>
            <a:endParaRPr lang="en-US"/>
          </a:p>
        </p:txBody>
      </p:sp>
    </p:spTree>
    <p:extLst>
      <p:ext uri="{BB962C8B-B14F-4D97-AF65-F5344CB8AC3E}">
        <p14:creationId xmlns:p14="http://schemas.microsoft.com/office/powerpoint/2010/main" val="16457178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chemeClr val="tx1"/>
                </a:solidFill>
                <a:effectLst/>
                <a:latin typeface="+mn-lt"/>
                <a:cs typeface="Calibri"/>
              </a:rPr>
              <a:t>Plastic Molding Cost? </a:t>
            </a:r>
          </a:p>
        </p:txBody>
      </p:sp>
      <p:sp>
        <p:nvSpPr>
          <p:cNvPr id="4" name="Header Placeholder 3"/>
          <p:cNvSpPr>
            <a:spLocks noGrp="1"/>
          </p:cNvSpPr>
          <p:nvPr>
            <p:ph type="hdr" sz="quarter" idx="10"/>
          </p:nvPr>
        </p:nvSpPr>
        <p:spPr/>
        <p:txBody>
          <a:bodyPr/>
          <a:lstStyle/>
          <a:p>
            <a:r>
              <a:rPr lang="en-US"/>
              <a:t>PROJECTS</a:t>
            </a:r>
          </a:p>
        </p:txBody>
      </p:sp>
      <p:sp>
        <p:nvSpPr>
          <p:cNvPr id="5" name="Slide Number Placeholder 4"/>
          <p:cNvSpPr>
            <a:spLocks noGrp="1"/>
          </p:cNvSpPr>
          <p:nvPr>
            <p:ph type="sldNum" sz="quarter" idx="11"/>
          </p:nvPr>
        </p:nvSpPr>
        <p:spPr/>
        <p:txBody>
          <a:bodyPr/>
          <a:lstStyle/>
          <a:p>
            <a:fld id="{BD06233E-FE3E-4640-A339-05E022253C5C}" type="slidenum">
              <a:rPr lang="en-US" smtClean="0"/>
              <a:pPr/>
              <a:t>25</a:t>
            </a:fld>
            <a:endParaRPr lang="en-US"/>
          </a:p>
        </p:txBody>
      </p:sp>
    </p:spTree>
    <p:extLst>
      <p:ext uri="{BB962C8B-B14F-4D97-AF65-F5344CB8AC3E}">
        <p14:creationId xmlns:p14="http://schemas.microsoft.com/office/powerpoint/2010/main" val="10003105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a:solidFill>
                <a:schemeClr val="tx1"/>
              </a:solidFill>
              <a:effectLst/>
              <a:latin typeface="+mn-lt"/>
              <a:cs typeface="Calibri"/>
            </a:endParaRPr>
          </a:p>
        </p:txBody>
      </p:sp>
      <p:sp>
        <p:nvSpPr>
          <p:cNvPr id="4" name="Header Placeholder 3"/>
          <p:cNvSpPr>
            <a:spLocks noGrp="1"/>
          </p:cNvSpPr>
          <p:nvPr>
            <p:ph type="hdr" sz="quarter" idx="10"/>
          </p:nvPr>
        </p:nvSpPr>
        <p:spPr/>
        <p:txBody>
          <a:bodyPr/>
          <a:lstStyle/>
          <a:p>
            <a:r>
              <a:rPr lang="en-US"/>
              <a:t>PROJECTS</a:t>
            </a:r>
          </a:p>
        </p:txBody>
      </p:sp>
      <p:sp>
        <p:nvSpPr>
          <p:cNvPr id="5" name="Slide Number Placeholder 4"/>
          <p:cNvSpPr>
            <a:spLocks noGrp="1"/>
          </p:cNvSpPr>
          <p:nvPr>
            <p:ph type="sldNum" sz="quarter" idx="11"/>
          </p:nvPr>
        </p:nvSpPr>
        <p:spPr/>
        <p:txBody>
          <a:bodyPr/>
          <a:lstStyle/>
          <a:p>
            <a:fld id="{BD06233E-FE3E-4640-A339-05E022253C5C}" type="slidenum">
              <a:rPr lang="en-US" smtClean="0"/>
              <a:pPr/>
              <a:t>26</a:t>
            </a:fld>
            <a:endParaRPr lang="en-US"/>
          </a:p>
        </p:txBody>
      </p:sp>
    </p:spTree>
    <p:extLst>
      <p:ext uri="{BB962C8B-B14F-4D97-AF65-F5344CB8AC3E}">
        <p14:creationId xmlns:p14="http://schemas.microsoft.com/office/powerpoint/2010/main" val="21466704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a:solidFill>
                <a:schemeClr val="tx1"/>
              </a:solidFill>
              <a:effectLst/>
              <a:latin typeface="+mn-lt"/>
              <a:cs typeface="Calibri"/>
            </a:endParaRPr>
          </a:p>
        </p:txBody>
      </p:sp>
      <p:sp>
        <p:nvSpPr>
          <p:cNvPr id="4" name="Header Placeholder 3"/>
          <p:cNvSpPr>
            <a:spLocks noGrp="1"/>
          </p:cNvSpPr>
          <p:nvPr>
            <p:ph type="hdr" sz="quarter" idx="10"/>
          </p:nvPr>
        </p:nvSpPr>
        <p:spPr/>
        <p:txBody>
          <a:bodyPr/>
          <a:lstStyle/>
          <a:p>
            <a:r>
              <a:rPr lang="en-US"/>
              <a:t>PROJECTS</a:t>
            </a:r>
          </a:p>
        </p:txBody>
      </p:sp>
      <p:sp>
        <p:nvSpPr>
          <p:cNvPr id="5" name="Slide Number Placeholder 4"/>
          <p:cNvSpPr>
            <a:spLocks noGrp="1"/>
          </p:cNvSpPr>
          <p:nvPr>
            <p:ph type="sldNum" sz="quarter" idx="11"/>
          </p:nvPr>
        </p:nvSpPr>
        <p:spPr/>
        <p:txBody>
          <a:bodyPr/>
          <a:lstStyle/>
          <a:p>
            <a:fld id="{BD06233E-FE3E-4640-A339-05E022253C5C}" type="slidenum">
              <a:rPr lang="en-US" smtClean="0"/>
              <a:pPr/>
              <a:t>27</a:t>
            </a:fld>
            <a:endParaRPr lang="en-US"/>
          </a:p>
        </p:txBody>
      </p:sp>
    </p:spTree>
    <p:extLst>
      <p:ext uri="{BB962C8B-B14F-4D97-AF65-F5344CB8AC3E}">
        <p14:creationId xmlns:p14="http://schemas.microsoft.com/office/powerpoint/2010/main" val="28935266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a:solidFill>
                <a:schemeClr val="tx1"/>
              </a:solidFill>
              <a:effectLst/>
              <a:latin typeface="+mn-lt"/>
              <a:cs typeface="Calibri"/>
            </a:endParaRPr>
          </a:p>
        </p:txBody>
      </p:sp>
      <p:sp>
        <p:nvSpPr>
          <p:cNvPr id="4" name="Header Placeholder 3"/>
          <p:cNvSpPr>
            <a:spLocks noGrp="1"/>
          </p:cNvSpPr>
          <p:nvPr>
            <p:ph type="hdr" sz="quarter" idx="10"/>
          </p:nvPr>
        </p:nvSpPr>
        <p:spPr/>
        <p:txBody>
          <a:bodyPr/>
          <a:lstStyle/>
          <a:p>
            <a:r>
              <a:rPr lang="en-US"/>
              <a:t>PROJECTS</a:t>
            </a:r>
          </a:p>
        </p:txBody>
      </p:sp>
      <p:sp>
        <p:nvSpPr>
          <p:cNvPr id="5" name="Slide Number Placeholder 4"/>
          <p:cNvSpPr>
            <a:spLocks noGrp="1"/>
          </p:cNvSpPr>
          <p:nvPr>
            <p:ph type="sldNum" sz="quarter" idx="11"/>
          </p:nvPr>
        </p:nvSpPr>
        <p:spPr/>
        <p:txBody>
          <a:bodyPr/>
          <a:lstStyle/>
          <a:p>
            <a:fld id="{BD06233E-FE3E-4640-A339-05E022253C5C}" type="slidenum">
              <a:rPr lang="en-US" smtClean="0"/>
              <a:pPr/>
              <a:t>28</a:t>
            </a:fld>
            <a:endParaRPr lang="en-US"/>
          </a:p>
        </p:txBody>
      </p:sp>
    </p:spTree>
    <p:extLst>
      <p:ext uri="{BB962C8B-B14F-4D97-AF65-F5344CB8AC3E}">
        <p14:creationId xmlns:p14="http://schemas.microsoft.com/office/powerpoint/2010/main" val="4075902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cs typeface="Calibri"/>
            </a:endParaRPr>
          </a:p>
        </p:txBody>
      </p:sp>
      <p:sp>
        <p:nvSpPr>
          <p:cNvPr id="4" name="Header Placeholder 3"/>
          <p:cNvSpPr>
            <a:spLocks noGrp="1"/>
          </p:cNvSpPr>
          <p:nvPr>
            <p:ph type="hdr" sz="quarter" idx="10"/>
          </p:nvPr>
        </p:nvSpPr>
        <p:spPr/>
        <p:txBody>
          <a:bodyPr/>
          <a:lstStyle/>
          <a:p>
            <a:r>
              <a:rPr lang="en-US"/>
              <a:t>PROJECTS</a:t>
            </a:r>
          </a:p>
        </p:txBody>
      </p:sp>
      <p:sp>
        <p:nvSpPr>
          <p:cNvPr id="5" name="Slide Number Placeholder 4"/>
          <p:cNvSpPr>
            <a:spLocks noGrp="1"/>
          </p:cNvSpPr>
          <p:nvPr>
            <p:ph type="sldNum" sz="quarter" idx="11"/>
          </p:nvPr>
        </p:nvSpPr>
        <p:spPr/>
        <p:txBody>
          <a:bodyPr/>
          <a:lstStyle/>
          <a:p>
            <a:fld id="{BD06233E-FE3E-4640-A339-05E022253C5C}" type="slidenum">
              <a:rPr lang="en-US" smtClean="0"/>
              <a:pPr/>
              <a:t>2</a:t>
            </a:fld>
            <a:endParaRPr lang="en-US"/>
          </a:p>
        </p:txBody>
      </p:sp>
    </p:spTree>
    <p:extLst>
      <p:ext uri="{BB962C8B-B14F-4D97-AF65-F5344CB8AC3E}">
        <p14:creationId xmlns:p14="http://schemas.microsoft.com/office/powerpoint/2010/main" val="111079893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a:solidFill>
                <a:schemeClr val="tx1"/>
              </a:solidFill>
              <a:effectLst/>
              <a:latin typeface="+mn-lt"/>
              <a:cs typeface="Calibri"/>
            </a:endParaRPr>
          </a:p>
        </p:txBody>
      </p:sp>
      <p:sp>
        <p:nvSpPr>
          <p:cNvPr id="4" name="Header Placeholder 3"/>
          <p:cNvSpPr>
            <a:spLocks noGrp="1"/>
          </p:cNvSpPr>
          <p:nvPr>
            <p:ph type="hdr" sz="quarter" idx="10"/>
          </p:nvPr>
        </p:nvSpPr>
        <p:spPr/>
        <p:txBody>
          <a:bodyPr/>
          <a:lstStyle/>
          <a:p>
            <a:r>
              <a:rPr lang="en-US"/>
              <a:t>PROJECTS</a:t>
            </a:r>
          </a:p>
        </p:txBody>
      </p:sp>
      <p:sp>
        <p:nvSpPr>
          <p:cNvPr id="5" name="Slide Number Placeholder 4"/>
          <p:cNvSpPr>
            <a:spLocks noGrp="1"/>
          </p:cNvSpPr>
          <p:nvPr>
            <p:ph type="sldNum" sz="quarter" idx="11"/>
          </p:nvPr>
        </p:nvSpPr>
        <p:spPr/>
        <p:txBody>
          <a:bodyPr/>
          <a:lstStyle/>
          <a:p>
            <a:fld id="{BD06233E-FE3E-4640-A339-05E022253C5C}" type="slidenum">
              <a:rPr lang="en-US" smtClean="0"/>
              <a:pPr/>
              <a:t>29</a:t>
            </a:fld>
            <a:endParaRPr lang="en-US"/>
          </a:p>
        </p:txBody>
      </p:sp>
    </p:spTree>
    <p:extLst>
      <p:ext uri="{BB962C8B-B14F-4D97-AF65-F5344CB8AC3E}">
        <p14:creationId xmlns:p14="http://schemas.microsoft.com/office/powerpoint/2010/main" val="9531161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a:solidFill>
                <a:schemeClr val="tx1"/>
              </a:solidFill>
              <a:effectLst/>
              <a:latin typeface="+mn-lt"/>
              <a:cs typeface="Calibri"/>
            </a:endParaRPr>
          </a:p>
        </p:txBody>
      </p:sp>
      <p:sp>
        <p:nvSpPr>
          <p:cNvPr id="4" name="Header Placeholder 3"/>
          <p:cNvSpPr>
            <a:spLocks noGrp="1"/>
          </p:cNvSpPr>
          <p:nvPr>
            <p:ph type="hdr" sz="quarter" idx="10"/>
          </p:nvPr>
        </p:nvSpPr>
        <p:spPr/>
        <p:txBody>
          <a:bodyPr/>
          <a:lstStyle/>
          <a:p>
            <a:r>
              <a:rPr lang="en-US"/>
              <a:t>PROJECTS</a:t>
            </a:r>
          </a:p>
        </p:txBody>
      </p:sp>
      <p:sp>
        <p:nvSpPr>
          <p:cNvPr id="5" name="Slide Number Placeholder 4"/>
          <p:cNvSpPr>
            <a:spLocks noGrp="1"/>
          </p:cNvSpPr>
          <p:nvPr>
            <p:ph type="sldNum" sz="quarter" idx="11"/>
          </p:nvPr>
        </p:nvSpPr>
        <p:spPr/>
        <p:txBody>
          <a:bodyPr/>
          <a:lstStyle/>
          <a:p>
            <a:fld id="{BD06233E-FE3E-4640-A339-05E022253C5C}" type="slidenum">
              <a:rPr lang="en-US" smtClean="0"/>
              <a:pPr/>
              <a:t>30</a:t>
            </a:fld>
            <a:endParaRPr lang="en-US"/>
          </a:p>
        </p:txBody>
      </p:sp>
    </p:spTree>
    <p:extLst>
      <p:ext uri="{BB962C8B-B14F-4D97-AF65-F5344CB8AC3E}">
        <p14:creationId xmlns:p14="http://schemas.microsoft.com/office/powerpoint/2010/main" val="1824117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a:solidFill>
                <a:schemeClr val="tx1"/>
              </a:solidFill>
              <a:effectLst/>
              <a:latin typeface="+mn-lt"/>
              <a:cs typeface="Calibri"/>
            </a:endParaRPr>
          </a:p>
        </p:txBody>
      </p:sp>
      <p:sp>
        <p:nvSpPr>
          <p:cNvPr id="4" name="Header Placeholder 3"/>
          <p:cNvSpPr>
            <a:spLocks noGrp="1"/>
          </p:cNvSpPr>
          <p:nvPr>
            <p:ph type="hdr" sz="quarter" idx="10"/>
          </p:nvPr>
        </p:nvSpPr>
        <p:spPr/>
        <p:txBody>
          <a:bodyPr/>
          <a:lstStyle/>
          <a:p>
            <a:r>
              <a:rPr lang="en-US"/>
              <a:t>PROJECTS</a:t>
            </a:r>
          </a:p>
        </p:txBody>
      </p:sp>
      <p:sp>
        <p:nvSpPr>
          <p:cNvPr id="5" name="Slide Number Placeholder 4"/>
          <p:cNvSpPr>
            <a:spLocks noGrp="1"/>
          </p:cNvSpPr>
          <p:nvPr>
            <p:ph type="sldNum" sz="quarter" idx="11"/>
          </p:nvPr>
        </p:nvSpPr>
        <p:spPr/>
        <p:txBody>
          <a:bodyPr/>
          <a:lstStyle/>
          <a:p>
            <a:fld id="{BD06233E-FE3E-4640-A339-05E022253C5C}" type="slidenum">
              <a:rPr lang="en-US" smtClean="0"/>
              <a:pPr/>
              <a:t>33</a:t>
            </a:fld>
            <a:endParaRPr lang="en-US"/>
          </a:p>
        </p:txBody>
      </p:sp>
    </p:spTree>
    <p:extLst>
      <p:ext uri="{BB962C8B-B14F-4D97-AF65-F5344CB8AC3E}">
        <p14:creationId xmlns:p14="http://schemas.microsoft.com/office/powerpoint/2010/main" val="394492930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a:solidFill>
                <a:schemeClr val="tx1"/>
              </a:solidFill>
              <a:effectLst/>
              <a:latin typeface="+mn-lt"/>
              <a:cs typeface="Calibri"/>
            </a:endParaRPr>
          </a:p>
        </p:txBody>
      </p:sp>
      <p:sp>
        <p:nvSpPr>
          <p:cNvPr id="4" name="Header Placeholder 3"/>
          <p:cNvSpPr>
            <a:spLocks noGrp="1"/>
          </p:cNvSpPr>
          <p:nvPr>
            <p:ph type="hdr" sz="quarter" idx="10"/>
          </p:nvPr>
        </p:nvSpPr>
        <p:spPr/>
        <p:txBody>
          <a:bodyPr/>
          <a:lstStyle/>
          <a:p>
            <a:r>
              <a:rPr lang="en-US"/>
              <a:t>PROJECTS</a:t>
            </a:r>
          </a:p>
        </p:txBody>
      </p:sp>
      <p:sp>
        <p:nvSpPr>
          <p:cNvPr id="5" name="Slide Number Placeholder 4"/>
          <p:cNvSpPr>
            <a:spLocks noGrp="1"/>
          </p:cNvSpPr>
          <p:nvPr>
            <p:ph type="sldNum" sz="quarter" idx="11"/>
          </p:nvPr>
        </p:nvSpPr>
        <p:spPr/>
        <p:txBody>
          <a:bodyPr/>
          <a:lstStyle/>
          <a:p>
            <a:fld id="{BD06233E-FE3E-4640-A339-05E022253C5C}" type="slidenum">
              <a:rPr lang="en-US" smtClean="0"/>
              <a:pPr/>
              <a:t>34</a:t>
            </a:fld>
            <a:endParaRPr lang="en-US"/>
          </a:p>
        </p:txBody>
      </p:sp>
    </p:spTree>
    <p:extLst>
      <p:ext uri="{BB962C8B-B14F-4D97-AF65-F5344CB8AC3E}">
        <p14:creationId xmlns:p14="http://schemas.microsoft.com/office/powerpoint/2010/main" val="249694965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a:solidFill>
                <a:schemeClr val="tx1"/>
              </a:solidFill>
              <a:effectLst/>
              <a:latin typeface="+mn-lt"/>
              <a:cs typeface="Calibri"/>
            </a:endParaRPr>
          </a:p>
        </p:txBody>
      </p:sp>
      <p:sp>
        <p:nvSpPr>
          <p:cNvPr id="4" name="Header Placeholder 3"/>
          <p:cNvSpPr>
            <a:spLocks noGrp="1"/>
          </p:cNvSpPr>
          <p:nvPr>
            <p:ph type="hdr" sz="quarter" idx="10"/>
          </p:nvPr>
        </p:nvSpPr>
        <p:spPr/>
        <p:txBody>
          <a:bodyPr/>
          <a:lstStyle/>
          <a:p>
            <a:r>
              <a:rPr lang="en-US"/>
              <a:t>PROJECTS</a:t>
            </a:r>
          </a:p>
        </p:txBody>
      </p:sp>
      <p:sp>
        <p:nvSpPr>
          <p:cNvPr id="5" name="Slide Number Placeholder 4"/>
          <p:cNvSpPr>
            <a:spLocks noGrp="1"/>
          </p:cNvSpPr>
          <p:nvPr>
            <p:ph type="sldNum" sz="quarter" idx="11"/>
          </p:nvPr>
        </p:nvSpPr>
        <p:spPr/>
        <p:txBody>
          <a:bodyPr/>
          <a:lstStyle/>
          <a:p>
            <a:fld id="{BD06233E-FE3E-4640-A339-05E022253C5C}" type="slidenum">
              <a:rPr lang="en-US" smtClean="0"/>
              <a:pPr/>
              <a:t>35</a:t>
            </a:fld>
            <a:endParaRPr lang="en-US"/>
          </a:p>
        </p:txBody>
      </p:sp>
    </p:spTree>
    <p:extLst>
      <p:ext uri="{BB962C8B-B14F-4D97-AF65-F5344CB8AC3E}">
        <p14:creationId xmlns:p14="http://schemas.microsoft.com/office/powerpoint/2010/main" val="369726666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a:solidFill>
                <a:schemeClr val="tx1"/>
              </a:solidFill>
              <a:effectLst/>
              <a:latin typeface="+mn-lt"/>
              <a:cs typeface="Calibri"/>
            </a:endParaRPr>
          </a:p>
        </p:txBody>
      </p:sp>
      <p:sp>
        <p:nvSpPr>
          <p:cNvPr id="4" name="Header Placeholder 3"/>
          <p:cNvSpPr>
            <a:spLocks noGrp="1"/>
          </p:cNvSpPr>
          <p:nvPr>
            <p:ph type="hdr" sz="quarter" idx="10"/>
          </p:nvPr>
        </p:nvSpPr>
        <p:spPr/>
        <p:txBody>
          <a:bodyPr/>
          <a:lstStyle/>
          <a:p>
            <a:r>
              <a:rPr lang="en-US"/>
              <a:t>PROJECTS</a:t>
            </a:r>
          </a:p>
        </p:txBody>
      </p:sp>
      <p:sp>
        <p:nvSpPr>
          <p:cNvPr id="5" name="Slide Number Placeholder 4"/>
          <p:cNvSpPr>
            <a:spLocks noGrp="1"/>
          </p:cNvSpPr>
          <p:nvPr>
            <p:ph type="sldNum" sz="quarter" idx="11"/>
          </p:nvPr>
        </p:nvSpPr>
        <p:spPr/>
        <p:txBody>
          <a:bodyPr/>
          <a:lstStyle/>
          <a:p>
            <a:fld id="{BD06233E-FE3E-4640-A339-05E022253C5C}" type="slidenum">
              <a:rPr lang="en-US" smtClean="0"/>
              <a:pPr/>
              <a:t>36</a:t>
            </a:fld>
            <a:endParaRPr lang="en-US"/>
          </a:p>
        </p:txBody>
      </p:sp>
    </p:spTree>
    <p:extLst>
      <p:ext uri="{BB962C8B-B14F-4D97-AF65-F5344CB8AC3E}">
        <p14:creationId xmlns:p14="http://schemas.microsoft.com/office/powerpoint/2010/main" val="26529511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a:solidFill>
                <a:schemeClr val="tx1"/>
              </a:solidFill>
              <a:effectLst/>
              <a:latin typeface="+mn-lt"/>
              <a:cs typeface="Calibri"/>
            </a:endParaRPr>
          </a:p>
        </p:txBody>
      </p:sp>
      <p:sp>
        <p:nvSpPr>
          <p:cNvPr id="4" name="Header Placeholder 3"/>
          <p:cNvSpPr>
            <a:spLocks noGrp="1"/>
          </p:cNvSpPr>
          <p:nvPr>
            <p:ph type="hdr" sz="quarter" idx="10"/>
          </p:nvPr>
        </p:nvSpPr>
        <p:spPr/>
        <p:txBody>
          <a:bodyPr/>
          <a:lstStyle/>
          <a:p>
            <a:r>
              <a:rPr lang="en-US"/>
              <a:t>PROJECTS</a:t>
            </a:r>
          </a:p>
        </p:txBody>
      </p:sp>
      <p:sp>
        <p:nvSpPr>
          <p:cNvPr id="5" name="Slide Number Placeholder 4"/>
          <p:cNvSpPr>
            <a:spLocks noGrp="1"/>
          </p:cNvSpPr>
          <p:nvPr>
            <p:ph type="sldNum" sz="quarter" idx="11"/>
          </p:nvPr>
        </p:nvSpPr>
        <p:spPr/>
        <p:txBody>
          <a:bodyPr/>
          <a:lstStyle/>
          <a:p>
            <a:fld id="{BD06233E-FE3E-4640-A339-05E022253C5C}" type="slidenum">
              <a:rPr lang="en-US" smtClean="0"/>
              <a:pPr/>
              <a:t>37</a:t>
            </a:fld>
            <a:endParaRPr lang="en-US"/>
          </a:p>
        </p:txBody>
      </p:sp>
    </p:spTree>
    <p:extLst>
      <p:ext uri="{BB962C8B-B14F-4D97-AF65-F5344CB8AC3E}">
        <p14:creationId xmlns:p14="http://schemas.microsoft.com/office/powerpoint/2010/main" val="46954544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a:solidFill>
                <a:schemeClr val="tx1"/>
              </a:solidFill>
              <a:effectLst/>
              <a:latin typeface="+mn-lt"/>
              <a:cs typeface="Calibri"/>
            </a:endParaRPr>
          </a:p>
        </p:txBody>
      </p:sp>
      <p:sp>
        <p:nvSpPr>
          <p:cNvPr id="4" name="Header Placeholder 3"/>
          <p:cNvSpPr>
            <a:spLocks noGrp="1"/>
          </p:cNvSpPr>
          <p:nvPr>
            <p:ph type="hdr" sz="quarter" idx="10"/>
          </p:nvPr>
        </p:nvSpPr>
        <p:spPr/>
        <p:txBody>
          <a:bodyPr/>
          <a:lstStyle/>
          <a:p>
            <a:r>
              <a:rPr lang="en-US"/>
              <a:t>PROJECTS</a:t>
            </a:r>
          </a:p>
        </p:txBody>
      </p:sp>
      <p:sp>
        <p:nvSpPr>
          <p:cNvPr id="5" name="Slide Number Placeholder 4"/>
          <p:cNvSpPr>
            <a:spLocks noGrp="1"/>
          </p:cNvSpPr>
          <p:nvPr>
            <p:ph type="sldNum" sz="quarter" idx="11"/>
          </p:nvPr>
        </p:nvSpPr>
        <p:spPr/>
        <p:txBody>
          <a:bodyPr/>
          <a:lstStyle/>
          <a:p>
            <a:fld id="{BD06233E-FE3E-4640-A339-05E022253C5C}" type="slidenum">
              <a:rPr lang="en-US" smtClean="0"/>
              <a:pPr/>
              <a:t>38</a:t>
            </a:fld>
            <a:endParaRPr lang="en-US"/>
          </a:p>
        </p:txBody>
      </p:sp>
    </p:spTree>
    <p:extLst>
      <p:ext uri="{BB962C8B-B14F-4D97-AF65-F5344CB8AC3E}">
        <p14:creationId xmlns:p14="http://schemas.microsoft.com/office/powerpoint/2010/main" val="68929871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r>
              <a:rPr lang="en-US"/>
              <a:t>PROJECTS</a:t>
            </a:r>
          </a:p>
        </p:txBody>
      </p:sp>
      <p:sp>
        <p:nvSpPr>
          <p:cNvPr id="5" name="Slide Number Placeholder 4"/>
          <p:cNvSpPr>
            <a:spLocks noGrp="1"/>
          </p:cNvSpPr>
          <p:nvPr>
            <p:ph type="sldNum" sz="quarter" idx="5"/>
          </p:nvPr>
        </p:nvSpPr>
        <p:spPr/>
        <p:txBody>
          <a:bodyPr/>
          <a:lstStyle/>
          <a:p>
            <a:fld id="{BD06233E-FE3E-4640-A339-05E022253C5C}" type="slidenum">
              <a:rPr lang="en-US" smtClean="0"/>
              <a:pPr/>
              <a:t>39</a:t>
            </a:fld>
            <a:endParaRPr lang="en-US"/>
          </a:p>
        </p:txBody>
      </p:sp>
    </p:spTree>
    <p:extLst>
      <p:ext uri="{BB962C8B-B14F-4D97-AF65-F5344CB8AC3E}">
        <p14:creationId xmlns:p14="http://schemas.microsoft.com/office/powerpoint/2010/main" val="173347977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a:solidFill>
                <a:schemeClr val="tx1"/>
              </a:solidFill>
              <a:effectLst/>
              <a:latin typeface="+mn-lt"/>
              <a:cs typeface="Calibri"/>
            </a:endParaRPr>
          </a:p>
        </p:txBody>
      </p:sp>
      <p:sp>
        <p:nvSpPr>
          <p:cNvPr id="4" name="Header Placeholder 3"/>
          <p:cNvSpPr>
            <a:spLocks noGrp="1"/>
          </p:cNvSpPr>
          <p:nvPr>
            <p:ph type="hdr" sz="quarter" idx="10"/>
          </p:nvPr>
        </p:nvSpPr>
        <p:spPr/>
        <p:txBody>
          <a:bodyPr/>
          <a:lstStyle/>
          <a:p>
            <a:r>
              <a:rPr lang="en-US"/>
              <a:t>PROJECTS</a:t>
            </a:r>
          </a:p>
        </p:txBody>
      </p:sp>
      <p:sp>
        <p:nvSpPr>
          <p:cNvPr id="5" name="Slide Number Placeholder 4"/>
          <p:cNvSpPr>
            <a:spLocks noGrp="1"/>
          </p:cNvSpPr>
          <p:nvPr>
            <p:ph type="sldNum" sz="quarter" idx="11"/>
          </p:nvPr>
        </p:nvSpPr>
        <p:spPr/>
        <p:txBody>
          <a:bodyPr/>
          <a:lstStyle/>
          <a:p>
            <a:fld id="{BD06233E-FE3E-4640-A339-05E022253C5C}" type="slidenum">
              <a:rPr lang="en-US" smtClean="0"/>
              <a:pPr/>
              <a:t>40</a:t>
            </a:fld>
            <a:endParaRPr lang="en-US"/>
          </a:p>
        </p:txBody>
      </p:sp>
    </p:spTree>
    <p:extLst>
      <p:ext uri="{BB962C8B-B14F-4D97-AF65-F5344CB8AC3E}">
        <p14:creationId xmlns:p14="http://schemas.microsoft.com/office/powerpoint/2010/main" val="22638019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a:solidFill>
                <a:schemeClr val="tx1"/>
              </a:solidFill>
              <a:effectLst/>
              <a:latin typeface="+mn-lt"/>
              <a:cs typeface="Calibri"/>
            </a:endParaRPr>
          </a:p>
        </p:txBody>
      </p:sp>
      <p:sp>
        <p:nvSpPr>
          <p:cNvPr id="4" name="Header Placeholder 3"/>
          <p:cNvSpPr>
            <a:spLocks noGrp="1"/>
          </p:cNvSpPr>
          <p:nvPr>
            <p:ph type="hdr" sz="quarter" idx="10"/>
          </p:nvPr>
        </p:nvSpPr>
        <p:spPr/>
        <p:txBody>
          <a:bodyPr/>
          <a:lstStyle/>
          <a:p>
            <a:r>
              <a:rPr lang="en-US"/>
              <a:t>PROJECTS</a:t>
            </a:r>
          </a:p>
        </p:txBody>
      </p:sp>
      <p:sp>
        <p:nvSpPr>
          <p:cNvPr id="5" name="Slide Number Placeholder 4"/>
          <p:cNvSpPr>
            <a:spLocks noGrp="1"/>
          </p:cNvSpPr>
          <p:nvPr>
            <p:ph type="sldNum" sz="quarter" idx="11"/>
          </p:nvPr>
        </p:nvSpPr>
        <p:spPr/>
        <p:txBody>
          <a:bodyPr/>
          <a:lstStyle/>
          <a:p>
            <a:fld id="{BD06233E-FE3E-4640-A339-05E022253C5C}" type="slidenum">
              <a:rPr lang="en-US" smtClean="0"/>
              <a:pPr/>
              <a:t>3</a:t>
            </a:fld>
            <a:endParaRPr lang="en-US"/>
          </a:p>
        </p:txBody>
      </p:sp>
    </p:spTree>
    <p:extLst>
      <p:ext uri="{BB962C8B-B14F-4D97-AF65-F5344CB8AC3E}">
        <p14:creationId xmlns:p14="http://schemas.microsoft.com/office/powerpoint/2010/main" val="40971933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a:solidFill>
                <a:schemeClr val="tx1"/>
              </a:solidFill>
              <a:effectLst/>
              <a:latin typeface="+mn-lt"/>
              <a:cs typeface="Calibri"/>
            </a:endParaRPr>
          </a:p>
        </p:txBody>
      </p:sp>
      <p:sp>
        <p:nvSpPr>
          <p:cNvPr id="4" name="Header Placeholder 3"/>
          <p:cNvSpPr>
            <a:spLocks noGrp="1"/>
          </p:cNvSpPr>
          <p:nvPr>
            <p:ph type="hdr" sz="quarter" idx="10"/>
          </p:nvPr>
        </p:nvSpPr>
        <p:spPr/>
        <p:txBody>
          <a:bodyPr/>
          <a:lstStyle/>
          <a:p>
            <a:r>
              <a:rPr lang="en-US"/>
              <a:t>PROJECTS</a:t>
            </a:r>
          </a:p>
        </p:txBody>
      </p:sp>
      <p:sp>
        <p:nvSpPr>
          <p:cNvPr id="5" name="Slide Number Placeholder 4"/>
          <p:cNvSpPr>
            <a:spLocks noGrp="1"/>
          </p:cNvSpPr>
          <p:nvPr>
            <p:ph type="sldNum" sz="quarter" idx="11"/>
          </p:nvPr>
        </p:nvSpPr>
        <p:spPr/>
        <p:txBody>
          <a:bodyPr/>
          <a:lstStyle/>
          <a:p>
            <a:fld id="{BD06233E-FE3E-4640-A339-05E022253C5C}" type="slidenum">
              <a:rPr lang="en-US" smtClean="0"/>
              <a:pPr/>
              <a:t>4</a:t>
            </a:fld>
            <a:endParaRPr lang="en-US"/>
          </a:p>
        </p:txBody>
      </p:sp>
    </p:spTree>
    <p:extLst>
      <p:ext uri="{BB962C8B-B14F-4D97-AF65-F5344CB8AC3E}">
        <p14:creationId xmlns:p14="http://schemas.microsoft.com/office/powerpoint/2010/main" val="41156927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a:solidFill>
                <a:schemeClr val="tx1"/>
              </a:solidFill>
              <a:effectLst/>
              <a:latin typeface="+mn-lt"/>
              <a:cs typeface="Calibri"/>
            </a:endParaRPr>
          </a:p>
        </p:txBody>
      </p:sp>
      <p:sp>
        <p:nvSpPr>
          <p:cNvPr id="4" name="Header Placeholder 3"/>
          <p:cNvSpPr>
            <a:spLocks noGrp="1"/>
          </p:cNvSpPr>
          <p:nvPr>
            <p:ph type="hdr" sz="quarter" idx="10"/>
          </p:nvPr>
        </p:nvSpPr>
        <p:spPr/>
        <p:txBody>
          <a:bodyPr/>
          <a:lstStyle/>
          <a:p>
            <a:r>
              <a:rPr lang="en-US"/>
              <a:t>PROJECTS</a:t>
            </a:r>
          </a:p>
        </p:txBody>
      </p:sp>
      <p:sp>
        <p:nvSpPr>
          <p:cNvPr id="5" name="Slide Number Placeholder 4"/>
          <p:cNvSpPr>
            <a:spLocks noGrp="1"/>
          </p:cNvSpPr>
          <p:nvPr>
            <p:ph type="sldNum" sz="quarter" idx="11"/>
          </p:nvPr>
        </p:nvSpPr>
        <p:spPr/>
        <p:txBody>
          <a:bodyPr/>
          <a:lstStyle/>
          <a:p>
            <a:fld id="{BD06233E-FE3E-4640-A339-05E022253C5C}" type="slidenum">
              <a:rPr lang="en-US" smtClean="0"/>
              <a:pPr/>
              <a:t>5</a:t>
            </a:fld>
            <a:endParaRPr lang="en-US"/>
          </a:p>
        </p:txBody>
      </p:sp>
    </p:spTree>
    <p:extLst>
      <p:ext uri="{BB962C8B-B14F-4D97-AF65-F5344CB8AC3E}">
        <p14:creationId xmlns:p14="http://schemas.microsoft.com/office/powerpoint/2010/main" val="14640364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chemeClr val="tx1"/>
                </a:solidFill>
                <a:effectLst/>
                <a:latin typeface="+mn-lt"/>
                <a:cs typeface="Calibri"/>
              </a:rPr>
              <a:t>Add my two facts into this slide!!</a:t>
            </a:r>
          </a:p>
        </p:txBody>
      </p:sp>
      <p:sp>
        <p:nvSpPr>
          <p:cNvPr id="4" name="Header Placeholder 3"/>
          <p:cNvSpPr>
            <a:spLocks noGrp="1"/>
          </p:cNvSpPr>
          <p:nvPr>
            <p:ph type="hdr" sz="quarter" idx="10"/>
          </p:nvPr>
        </p:nvSpPr>
        <p:spPr/>
        <p:txBody>
          <a:bodyPr/>
          <a:lstStyle/>
          <a:p>
            <a:r>
              <a:rPr lang="en-US"/>
              <a:t>PROJECTS</a:t>
            </a:r>
          </a:p>
        </p:txBody>
      </p:sp>
      <p:sp>
        <p:nvSpPr>
          <p:cNvPr id="5" name="Slide Number Placeholder 4"/>
          <p:cNvSpPr>
            <a:spLocks noGrp="1"/>
          </p:cNvSpPr>
          <p:nvPr>
            <p:ph type="sldNum" sz="quarter" idx="11"/>
          </p:nvPr>
        </p:nvSpPr>
        <p:spPr/>
        <p:txBody>
          <a:bodyPr/>
          <a:lstStyle/>
          <a:p>
            <a:fld id="{BD06233E-FE3E-4640-A339-05E022253C5C}" type="slidenum">
              <a:rPr lang="en-US" smtClean="0"/>
              <a:pPr/>
              <a:t>6</a:t>
            </a:fld>
            <a:endParaRPr lang="en-US"/>
          </a:p>
        </p:txBody>
      </p:sp>
    </p:spTree>
    <p:extLst>
      <p:ext uri="{BB962C8B-B14F-4D97-AF65-F5344CB8AC3E}">
        <p14:creationId xmlns:p14="http://schemas.microsoft.com/office/powerpoint/2010/main" val="471332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chemeClr val="tx1"/>
                </a:solidFill>
                <a:effectLst/>
                <a:latin typeface="+mn-lt"/>
                <a:cs typeface="Calibri"/>
              </a:rPr>
              <a:t>Add my two facts into this slide!!</a:t>
            </a:r>
          </a:p>
        </p:txBody>
      </p:sp>
      <p:sp>
        <p:nvSpPr>
          <p:cNvPr id="4" name="Header Placeholder 3"/>
          <p:cNvSpPr>
            <a:spLocks noGrp="1"/>
          </p:cNvSpPr>
          <p:nvPr>
            <p:ph type="hdr" sz="quarter" idx="10"/>
          </p:nvPr>
        </p:nvSpPr>
        <p:spPr/>
        <p:txBody>
          <a:bodyPr/>
          <a:lstStyle/>
          <a:p>
            <a:r>
              <a:rPr lang="en-US"/>
              <a:t>PROJECTS</a:t>
            </a:r>
          </a:p>
        </p:txBody>
      </p:sp>
      <p:sp>
        <p:nvSpPr>
          <p:cNvPr id="5" name="Slide Number Placeholder 4"/>
          <p:cNvSpPr>
            <a:spLocks noGrp="1"/>
          </p:cNvSpPr>
          <p:nvPr>
            <p:ph type="sldNum" sz="quarter" idx="11"/>
          </p:nvPr>
        </p:nvSpPr>
        <p:spPr/>
        <p:txBody>
          <a:bodyPr/>
          <a:lstStyle/>
          <a:p>
            <a:fld id="{BD06233E-FE3E-4640-A339-05E022253C5C}" type="slidenum">
              <a:rPr lang="en-US" smtClean="0"/>
              <a:pPr/>
              <a:t>7</a:t>
            </a:fld>
            <a:endParaRPr lang="en-US"/>
          </a:p>
        </p:txBody>
      </p:sp>
    </p:spTree>
    <p:extLst>
      <p:ext uri="{BB962C8B-B14F-4D97-AF65-F5344CB8AC3E}">
        <p14:creationId xmlns:p14="http://schemas.microsoft.com/office/powerpoint/2010/main" val="24982753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Put 5’’ touch screen on this page too. Also is 7” touch screen price, right? </a:t>
            </a:r>
          </a:p>
        </p:txBody>
      </p:sp>
      <p:sp>
        <p:nvSpPr>
          <p:cNvPr id="4" name="Header Placeholder 3"/>
          <p:cNvSpPr>
            <a:spLocks noGrp="1"/>
          </p:cNvSpPr>
          <p:nvPr>
            <p:ph type="hdr" sz="quarter"/>
          </p:nvPr>
        </p:nvSpPr>
        <p:spPr/>
        <p:txBody>
          <a:bodyPr/>
          <a:lstStyle/>
          <a:p>
            <a:r>
              <a:rPr lang="en-US"/>
              <a:t>PROJECTS</a:t>
            </a:r>
          </a:p>
        </p:txBody>
      </p:sp>
      <p:sp>
        <p:nvSpPr>
          <p:cNvPr id="5" name="Slide Number Placeholder 4"/>
          <p:cNvSpPr>
            <a:spLocks noGrp="1"/>
          </p:cNvSpPr>
          <p:nvPr>
            <p:ph type="sldNum" sz="quarter" idx="5"/>
          </p:nvPr>
        </p:nvSpPr>
        <p:spPr/>
        <p:txBody>
          <a:bodyPr/>
          <a:lstStyle/>
          <a:p>
            <a:fld id="{BD06233E-FE3E-4640-A339-05E022253C5C}" type="slidenum">
              <a:rPr lang="en-US" smtClean="0"/>
              <a:pPr/>
              <a:t>12</a:t>
            </a:fld>
            <a:endParaRPr lang="en-US"/>
          </a:p>
        </p:txBody>
      </p:sp>
    </p:spTree>
    <p:extLst>
      <p:ext uri="{BB962C8B-B14F-4D97-AF65-F5344CB8AC3E}">
        <p14:creationId xmlns:p14="http://schemas.microsoft.com/office/powerpoint/2010/main" val="7250975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Add Servo Motor</a:t>
            </a:r>
          </a:p>
        </p:txBody>
      </p:sp>
      <p:sp>
        <p:nvSpPr>
          <p:cNvPr id="4" name="Header Placeholder 3"/>
          <p:cNvSpPr>
            <a:spLocks noGrp="1"/>
          </p:cNvSpPr>
          <p:nvPr>
            <p:ph type="hdr" sz="quarter"/>
          </p:nvPr>
        </p:nvSpPr>
        <p:spPr/>
        <p:txBody>
          <a:bodyPr/>
          <a:lstStyle/>
          <a:p>
            <a:r>
              <a:rPr lang="en-US"/>
              <a:t>PROJECTS</a:t>
            </a:r>
          </a:p>
        </p:txBody>
      </p:sp>
      <p:sp>
        <p:nvSpPr>
          <p:cNvPr id="5" name="Slide Number Placeholder 4"/>
          <p:cNvSpPr>
            <a:spLocks noGrp="1"/>
          </p:cNvSpPr>
          <p:nvPr>
            <p:ph type="sldNum" sz="quarter" idx="5"/>
          </p:nvPr>
        </p:nvSpPr>
        <p:spPr/>
        <p:txBody>
          <a:bodyPr/>
          <a:lstStyle/>
          <a:p>
            <a:fld id="{BD06233E-FE3E-4640-A339-05E022253C5C}" type="slidenum">
              <a:rPr lang="en-US" smtClean="0"/>
              <a:pPr/>
              <a:t>16</a:t>
            </a:fld>
            <a:endParaRPr lang="en-US"/>
          </a:p>
        </p:txBody>
      </p:sp>
    </p:spTree>
    <p:extLst>
      <p:ext uri="{BB962C8B-B14F-4D97-AF65-F5344CB8AC3E}">
        <p14:creationId xmlns:p14="http://schemas.microsoft.com/office/powerpoint/2010/main" val="301576936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114800" y="0"/>
            <a:ext cx="5029200" cy="6858000"/>
          </a:xfrm>
          <a:prstGeom prst="rect">
            <a:avLst/>
          </a:prstGeom>
        </p:spPr>
      </p:pic>
      <p:sp>
        <p:nvSpPr>
          <p:cNvPr id="9" name="Freeform 5"/>
          <p:cNvSpPr>
            <a:spLocks/>
          </p:cNvSpPr>
          <p:nvPr userDrawn="1"/>
        </p:nvSpPr>
        <p:spPr bwMode="auto">
          <a:xfrm>
            <a:off x="-7938" y="-7938"/>
            <a:ext cx="6024563" cy="6869113"/>
          </a:xfrm>
          <a:custGeom>
            <a:avLst/>
            <a:gdLst>
              <a:gd name="T0" fmla="*/ 0 w 3795"/>
              <a:gd name="T1" fmla="*/ 4327 h 4327"/>
              <a:gd name="T2" fmla="*/ 0 w 3795"/>
              <a:gd name="T3" fmla="*/ 0 h 4327"/>
              <a:gd name="T4" fmla="*/ 2941 w 3795"/>
              <a:gd name="T5" fmla="*/ 0 h 4327"/>
              <a:gd name="T6" fmla="*/ 3795 w 3795"/>
              <a:gd name="T7" fmla="*/ 4327 h 4327"/>
              <a:gd name="T8" fmla="*/ 0 w 3795"/>
              <a:gd name="T9" fmla="*/ 4327 h 4327"/>
            </a:gdLst>
            <a:ahLst/>
            <a:cxnLst>
              <a:cxn ang="0">
                <a:pos x="T0" y="T1"/>
              </a:cxn>
              <a:cxn ang="0">
                <a:pos x="T2" y="T3"/>
              </a:cxn>
              <a:cxn ang="0">
                <a:pos x="T4" y="T5"/>
              </a:cxn>
              <a:cxn ang="0">
                <a:pos x="T6" y="T7"/>
              </a:cxn>
              <a:cxn ang="0">
                <a:pos x="T8" y="T9"/>
              </a:cxn>
            </a:cxnLst>
            <a:rect l="0" t="0" r="r" b="b"/>
            <a:pathLst>
              <a:path w="3795" h="4327">
                <a:moveTo>
                  <a:pt x="0" y="4327"/>
                </a:moveTo>
                <a:lnTo>
                  <a:pt x="0" y="0"/>
                </a:lnTo>
                <a:lnTo>
                  <a:pt x="2941" y="0"/>
                </a:lnTo>
                <a:lnTo>
                  <a:pt x="3795" y="4327"/>
                </a:lnTo>
                <a:lnTo>
                  <a:pt x="0" y="4327"/>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0" name="Freeform 6"/>
          <p:cNvSpPr>
            <a:spLocks/>
          </p:cNvSpPr>
          <p:nvPr userDrawn="1"/>
        </p:nvSpPr>
        <p:spPr bwMode="auto">
          <a:xfrm>
            <a:off x="1373187" y="-7938"/>
            <a:ext cx="4643438" cy="6869113"/>
          </a:xfrm>
          <a:custGeom>
            <a:avLst/>
            <a:gdLst>
              <a:gd name="T0" fmla="*/ 0 w 2925"/>
              <a:gd name="T1" fmla="*/ 3110 h 4327"/>
              <a:gd name="T2" fmla="*/ 2071 w 2925"/>
              <a:gd name="T3" fmla="*/ 0 h 4327"/>
              <a:gd name="T4" fmla="*/ 2925 w 2925"/>
              <a:gd name="T5" fmla="*/ 4327 h 4327"/>
              <a:gd name="T6" fmla="*/ 0 w 2925"/>
              <a:gd name="T7" fmla="*/ 3110 h 4327"/>
            </a:gdLst>
            <a:ahLst/>
            <a:cxnLst>
              <a:cxn ang="0">
                <a:pos x="T0" y="T1"/>
              </a:cxn>
              <a:cxn ang="0">
                <a:pos x="T2" y="T3"/>
              </a:cxn>
              <a:cxn ang="0">
                <a:pos x="T4" y="T5"/>
              </a:cxn>
              <a:cxn ang="0">
                <a:pos x="T6" y="T7"/>
              </a:cxn>
            </a:cxnLst>
            <a:rect l="0" t="0" r="r" b="b"/>
            <a:pathLst>
              <a:path w="2925" h="4327">
                <a:moveTo>
                  <a:pt x="0" y="3110"/>
                </a:moveTo>
                <a:lnTo>
                  <a:pt x="2071" y="0"/>
                </a:lnTo>
                <a:lnTo>
                  <a:pt x="2925" y="4327"/>
                </a:lnTo>
                <a:lnTo>
                  <a:pt x="0" y="3110"/>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2" name="Freeform 7"/>
          <p:cNvSpPr>
            <a:spLocks/>
          </p:cNvSpPr>
          <p:nvPr userDrawn="1"/>
        </p:nvSpPr>
        <p:spPr bwMode="auto">
          <a:xfrm>
            <a:off x="-7938" y="2249487"/>
            <a:ext cx="5899150" cy="2303463"/>
          </a:xfrm>
          <a:custGeom>
            <a:avLst/>
            <a:gdLst>
              <a:gd name="T0" fmla="*/ 0 w 3716"/>
              <a:gd name="T1" fmla="*/ 0 h 1451"/>
              <a:gd name="T2" fmla="*/ 3431 w 3716"/>
              <a:gd name="T3" fmla="*/ 0 h 1451"/>
              <a:gd name="T4" fmla="*/ 3716 w 3716"/>
              <a:gd name="T5" fmla="*/ 1451 h 1451"/>
              <a:gd name="T6" fmla="*/ 0 w 3716"/>
              <a:gd name="T7" fmla="*/ 1451 h 1451"/>
              <a:gd name="T8" fmla="*/ 0 w 3716"/>
              <a:gd name="T9" fmla="*/ 0 h 1451"/>
            </a:gdLst>
            <a:ahLst/>
            <a:cxnLst>
              <a:cxn ang="0">
                <a:pos x="T0" y="T1"/>
              </a:cxn>
              <a:cxn ang="0">
                <a:pos x="T2" y="T3"/>
              </a:cxn>
              <a:cxn ang="0">
                <a:pos x="T4" y="T5"/>
              </a:cxn>
              <a:cxn ang="0">
                <a:pos x="T6" y="T7"/>
              </a:cxn>
              <a:cxn ang="0">
                <a:pos x="T8" y="T9"/>
              </a:cxn>
            </a:cxnLst>
            <a:rect l="0" t="0" r="r" b="b"/>
            <a:pathLst>
              <a:path w="3716" h="1451">
                <a:moveTo>
                  <a:pt x="0" y="0"/>
                </a:moveTo>
                <a:lnTo>
                  <a:pt x="3431" y="0"/>
                </a:lnTo>
                <a:lnTo>
                  <a:pt x="3716" y="1451"/>
                </a:lnTo>
                <a:lnTo>
                  <a:pt x="0" y="1451"/>
                </a:lnTo>
                <a:lnTo>
                  <a:pt x="0" y="0"/>
                </a:lnTo>
                <a:close/>
              </a:path>
            </a:pathLst>
          </a:custGeom>
          <a:solidFill>
            <a:schemeClr val="bg1"/>
          </a:solidFill>
          <a:ln>
            <a:noFill/>
          </a:ln>
          <a:effectLst>
            <a:outerShdw blurRad="50800" dist="38100" dir="5400000" algn="t"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3" name="Freeform 8"/>
          <p:cNvSpPr>
            <a:spLocks/>
          </p:cNvSpPr>
          <p:nvPr userDrawn="1"/>
        </p:nvSpPr>
        <p:spPr bwMode="auto">
          <a:xfrm>
            <a:off x="-7938" y="4778375"/>
            <a:ext cx="3752850" cy="1179513"/>
          </a:xfrm>
          <a:custGeom>
            <a:avLst/>
            <a:gdLst>
              <a:gd name="T0" fmla="*/ 0 w 2364"/>
              <a:gd name="T1" fmla="*/ 0 h 743"/>
              <a:gd name="T2" fmla="*/ 0 w 2364"/>
              <a:gd name="T3" fmla="*/ 743 h 743"/>
              <a:gd name="T4" fmla="*/ 2218 w 2364"/>
              <a:gd name="T5" fmla="*/ 743 h 743"/>
              <a:gd name="T6" fmla="*/ 2364 w 2364"/>
              <a:gd name="T7" fmla="*/ 0 h 743"/>
              <a:gd name="T8" fmla="*/ 0 w 2364"/>
              <a:gd name="T9" fmla="*/ 0 h 743"/>
            </a:gdLst>
            <a:ahLst/>
            <a:cxnLst>
              <a:cxn ang="0">
                <a:pos x="T0" y="T1"/>
              </a:cxn>
              <a:cxn ang="0">
                <a:pos x="T2" y="T3"/>
              </a:cxn>
              <a:cxn ang="0">
                <a:pos x="T4" y="T5"/>
              </a:cxn>
              <a:cxn ang="0">
                <a:pos x="T6" y="T7"/>
              </a:cxn>
              <a:cxn ang="0">
                <a:pos x="T8" y="T9"/>
              </a:cxn>
            </a:cxnLst>
            <a:rect l="0" t="0" r="r" b="b"/>
            <a:pathLst>
              <a:path w="2364" h="743">
                <a:moveTo>
                  <a:pt x="0" y="0"/>
                </a:moveTo>
                <a:lnTo>
                  <a:pt x="0" y="743"/>
                </a:lnTo>
                <a:lnTo>
                  <a:pt x="2218" y="743"/>
                </a:lnTo>
                <a:lnTo>
                  <a:pt x="2364" y="0"/>
                </a:lnTo>
                <a:lnTo>
                  <a:pt x="0" y="0"/>
                </a:lnTo>
                <a:close/>
              </a:path>
            </a:pathLst>
          </a:custGeom>
          <a:solidFill>
            <a:schemeClr val="bg2"/>
          </a:solidFill>
          <a:ln>
            <a:noFill/>
          </a:ln>
          <a:effectLst>
            <a:outerShdw blurRad="50800" dist="38100" dir="5400000" algn="t"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4" name="Freeform 9"/>
          <p:cNvSpPr>
            <a:spLocks/>
          </p:cNvSpPr>
          <p:nvPr userDrawn="1"/>
        </p:nvSpPr>
        <p:spPr bwMode="auto">
          <a:xfrm>
            <a:off x="5557837" y="4552950"/>
            <a:ext cx="333375" cy="300038"/>
          </a:xfrm>
          <a:custGeom>
            <a:avLst/>
            <a:gdLst>
              <a:gd name="T0" fmla="*/ 0 w 210"/>
              <a:gd name="T1" fmla="*/ 0 h 189"/>
              <a:gd name="T2" fmla="*/ 210 w 210"/>
              <a:gd name="T3" fmla="*/ 0 h 189"/>
              <a:gd name="T4" fmla="*/ 40 w 210"/>
              <a:gd name="T5" fmla="*/ 189 h 189"/>
              <a:gd name="T6" fmla="*/ 0 w 210"/>
              <a:gd name="T7" fmla="*/ 0 h 189"/>
            </a:gdLst>
            <a:ahLst/>
            <a:cxnLst>
              <a:cxn ang="0">
                <a:pos x="T0" y="T1"/>
              </a:cxn>
              <a:cxn ang="0">
                <a:pos x="T2" y="T3"/>
              </a:cxn>
              <a:cxn ang="0">
                <a:pos x="T4" y="T5"/>
              </a:cxn>
              <a:cxn ang="0">
                <a:pos x="T6" y="T7"/>
              </a:cxn>
            </a:cxnLst>
            <a:rect l="0" t="0" r="r" b="b"/>
            <a:pathLst>
              <a:path w="210" h="189">
                <a:moveTo>
                  <a:pt x="0" y="0"/>
                </a:moveTo>
                <a:lnTo>
                  <a:pt x="210" y="0"/>
                </a:lnTo>
                <a:lnTo>
                  <a:pt x="40" y="189"/>
                </a:lnTo>
                <a:lnTo>
                  <a:pt x="0" y="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 name="Title 1"/>
          <p:cNvSpPr>
            <a:spLocks noGrp="1"/>
          </p:cNvSpPr>
          <p:nvPr>
            <p:ph type="ctrTitle"/>
          </p:nvPr>
        </p:nvSpPr>
        <p:spPr>
          <a:xfrm>
            <a:off x="381000" y="2590800"/>
            <a:ext cx="4495800" cy="1524000"/>
          </a:xfrm>
        </p:spPr>
        <p:txBody>
          <a:bodyPr anchor="t">
            <a:noAutofit/>
          </a:bodyPr>
          <a:lstStyle>
            <a:lvl1pPr algn="l">
              <a:defRPr sz="3200">
                <a:solidFill>
                  <a:schemeClr val="accent5"/>
                </a:solidFill>
              </a:defRPr>
            </a:lvl1pPr>
          </a:lstStyle>
          <a:p>
            <a:r>
              <a:rPr lang="en-US"/>
              <a:t>Click to edit Master title style</a:t>
            </a:r>
          </a:p>
        </p:txBody>
      </p:sp>
      <p:sp>
        <p:nvSpPr>
          <p:cNvPr id="3" name="Subtitle 2"/>
          <p:cNvSpPr>
            <a:spLocks noGrp="1"/>
          </p:cNvSpPr>
          <p:nvPr>
            <p:ph type="subTitle" idx="1"/>
          </p:nvPr>
        </p:nvSpPr>
        <p:spPr>
          <a:xfrm>
            <a:off x="381000" y="4953000"/>
            <a:ext cx="2971800" cy="914400"/>
          </a:xfrm>
        </p:spPr>
        <p:txBody>
          <a:bodyPr>
            <a:noAutofit/>
          </a:bodyPr>
          <a:lstStyle>
            <a:lvl1pPr marL="0" indent="0" algn="ctr">
              <a:buNone/>
              <a:defRPr sz="240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1" name="TextBox 10"/>
          <p:cNvSpPr txBox="1"/>
          <p:nvPr userDrawn="1"/>
        </p:nvSpPr>
        <p:spPr>
          <a:xfrm>
            <a:off x="152400" y="6566356"/>
            <a:ext cx="1572546" cy="215444"/>
          </a:xfrm>
          <a:prstGeom prst="rect">
            <a:avLst/>
          </a:prstGeom>
          <a:noFill/>
        </p:spPr>
        <p:txBody>
          <a:bodyPr wrap="none" lIns="0" rIns="0" rtlCol="0" anchor="b" anchorCtr="0">
            <a:spAutoFit/>
          </a:bodyPr>
          <a:lstStyle/>
          <a:p>
            <a:pPr fontAlgn="base">
              <a:spcBef>
                <a:spcPct val="0"/>
              </a:spcBef>
              <a:spcAft>
                <a:spcPct val="0"/>
              </a:spcAft>
              <a:defRPr/>
            </a:pPr>
            <a:r>
              <a:rPr lang="en-US" sz="800">
                <a:solidFill>
                  <a:prstClr val="white"/>
                </a:solidFill>
              </a:rPr>
              <a:t>© 2018 Valero. All rights reserved.</a:t>
            </a:r>
            <a:endParaRPr lang="en-GB" sz="800">
              <a:solidFill>
                <a:prstClr val="white"/>
              </a:solidFill>
            </a:endParaRPr>
          </a:p>
        </p:txBody>
      </p:sp>
      <p:pic>
        <p:nvPicPr>
          <p:cNvPr id="5" name="Picture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34984" y="406183"/>
            <a:ext cx="1205397" cy="854341"/>
          </a:xfrm>
          <a:prstGeom prst="rect">
            <a:avLst/>
          </a:prstGeom>
        </p:spPr>
      </p:pic>
    </p:spTree>
    <p:extLst>
      <p:ext uri="{BB962C8B-B14F-4D97-AF65-F5344CB8AC3E}">
        <p14:creationId xmlns:p14="http://schemas.microsoft.com/office/powerpoint/2010/main" val="3865662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Slide_Break_5">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114800" y="0"/>
            <a:ext cx="5029200" cy="6858000"/>
          </a:xfrm>
          <a:prstGeom prst="rect">
            <a:avLst/>
          </a:prstGeom>
        </p:spPr>
      </p:pic>
      <p:sp>
        <p:nvSpPr>
          <p:cNvPr id="7" name="Freeform 5"/>
          <p:cNvSpPr>
            <a:spLocks/>
          </p:cNvSpPr>
          <p:nvPr userDrawn="1"/>
        </p:nvSpPr>
        <p:spPr bwMode="auto">
          <a:xfrm>
            <a:off x="-7938" y="-7938"/>
            <a:ext cx="6024563" cy="6869113"/>
          </a:xfrm>
          <a:custGeom>
            <a:avLst/>
            <a:gdLst>
              <a:gd name="T0" fmla="*/ 0 w 3795"/>
              <a:gd name="T1" fmla="*/ 4327 h 4327"/>
              <a:gd name="T2" fmla="*/ 0 w 3795"/>
              <a:gd name="T3" fmla="*/ 0 h 4327"/>
              <a:gd name="T4" fmla="*/ 2941 w 3795"/>
              <a:gd name="T5" fmla="*/ 0 h 4327"/>
              <a:gd name="T6" fmla="*/ 3795 w 3795"/>
              <a:gd name="T7" fmla="*/ 4327 h 4327"/>
              <a:gd name="T8" fmla="*/ 0 w 3795"/>
              <a:gd name="T9" fmla="*/ 4327 h 4327"/>
            </a:gdLst>
            <a:ahLst/>
            <a:cxnLst>
              <a:cxn ang="0">
                <a:pos x="T0" y="T1"/>
              </a:cxn>
              <a:cxn ang="0">
                <a:pos x="T2" y="T3"/>
              </a:cxn>
              <a:cxn ang="0">
                <a:pos x="T4" y="T5"/>
              </a:cxn>
              <a:cxn ang="0">
                <a:pos x="T6" y="T7"/>
              </a:cxn>
              <a:cxn ang="0">
                <a:pos x="T8" y="T9"/>
              </a:cxn>
            </a:cxnLst>
            <a:rect l="0" t="0" r="r" b="b"/>
            <a:pathLst>
              <a:path w="3795" h="4327">
                <a:moveTo>
                  <a:pt x="0" y="4327"/>
                </a:moveTo>
                <a:lnTo>
                  <a:pt x="0" y="0"/>
                </a:lnTo>
                <a:lnTo>
                  <a:pt x="2941" y="0"/>
                </a:lnTo>
                <a:lnTo>
                  <a:pt x="3795" y="4327"/>
                </a:lnTo>
                <a:lnTo>
                  <a:pt x="0" y="4327"/>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0" name="Freeform 6"/>
          <p:cNvSpPr>
            <a:spLocks/>
          </p:cNvSpPr>
          <p:nvPr userDrawn="1"/>
        </p:nvSpPr>
        <p:spPr bwMode="auto">
          <a:xfrm>
            <a:off x="1489737" y="-7938"/>
            <a:ext cx="4526888" cy="6869113"/>
          </a:xfrm>
          <a:custGeom>
            <a:avLst/>
            <a:gdLst>
              <a:gd name="T0" fmla="*/ 0 w 2925"/>
              <a:gd name="T1" fmla="*/ 3110 h 4327"/>
              <a:gd name="T2" fmla="*/ 2071 w 2925"/>
              <a:gd name="T3" fmla="*/ 0 h 4327"/>
              <a:gd name="T4" fmla="*/ 2925 w 2925"/>
              <a:gd name="T5" fmla="*/ 4327 h 4327"/>
              <a:gd name="T6" fmla="*/ 0 w 2925"/>
              <a:gd name="T7" fmla="*/ 3110 h 4327"/>
              <a:gd name="connsiteX0" fmla="*/ 0 w 9749"/>
              <a:gd name="connsiteY0" fmla="*/ 5960 h 10000"/>
              <a:gd name="connsiteX1" fmla="*/ 6829 w 9749"/>
              <a:gd name="connsiteY1" fmla="*/ 0 h 10000"/>
              <a:gd name="connsiteX2" fmla="*/ 9749 w 9749"/>
              <a:gd name="connsiteY2" fmla="*/ 10000 h 10000"/>
              <a:gd name="connsiteX3" fmla="*/ 0 w 9749"/>
              <a:gd name="connsiteY3" fmla="*/ 5960 h 10000"/>
            </a:gdLst>
            <a:ahLst/>
            <a:cxnLst>
              <a:cxn ang="0">
                <a:pos x="connsiteX0" y="connsiteY0"/>
              </a:cxn>
              <a:cxn ang="0">
                <a:pos x="connsiteX1" y="connsiteY1"/>
              </a:cxn>
              <a:cxn ang="0">
                <a:pos x="connsiteX2" y="connsiteY2"/>
              </a:cxn>
              <a:cxn ang="0">
                <a:pos x="connsiteX3" y="connsiteY3"/>
              </a:cxn>
            </a:cxnLst>
            <a:rect l="l" t="t" r="r" b="b"/>
            <a:pathLst>
              <a:path w="9749" h="10000">
                <a:moveTo>
                  <a:pt x="0" y="5960"/>
                </a:moveTo>
                <a:lnTo>
                  <a:pt x="6829" y="0"/>
                </a:lnTo>
                <a:lnTo>
                  <a:pt x="9749" y="10000"/>
                </a:lnTo>
                <a:lnTo>
                  <a:pt x="0" y="5960"/>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9" name="Freeform 7"/>
          <p:cNvSpPr>
            <a:spLocks/>
          </p:cNvSpPr>
          <p:nvPr userDrawn="1"/>
        </p:nvSpPr>
        <p:spPr bwMode="auto">
          <a:xfrm>
            <a:off x="-7938" y="2249487"/>
            <a:ext cx="5899150" cy="2303463"/>
          </a:xfrm>
          <a:custGeom>
            <a:avLst/>
            <a:gdLst>
              <a:gd name="T0" fmla="*/ 0 w 3716"/>
              <a:gd name="T1" fmla="*/ 0 h 1451"/>
              <a:gd name="T2" fmla="*/ 3431 w 3716"/>
              <a:gd name="T3" fmla="*/ 0 h 1451"/>
              <a:gd name="T4" fmla="*/ 3716 w 3716"/>
              <a:gd name="T5" fmla="*/ 1451 h 1451"/>
              <a:gd name="T6" fmla="*/ 0 w 3716"/>
              <a:gd name="T7" fmla="*/ 1451 h 1451"/>
              <a:gd name="T8" fmla="*/ 0 w 3716"/>
              <a:gd name="T9" fmla="*/ 0 h 1451"/>
            </a:gdLst>
            <a:ahLst/>
            <a:cxnLst>
              <a:cxn ang="0">
                <a:pos x="T0" y="T1"/>
              </a:cxn>
              <a:cxn ang="0">
                <a:pos x="T2" y="T3"/>
              </a:cxn>
              <a:cxn ang="0">
                <a:pos x="T4" y="T5"/>
              </a:cxn>
              <a:cxn ang="0">
                <a:pos x="T6" y="T7"/>
              </a:cxn>
              <a:cxn ang="0">
                <a:pos x="T8" y="T9"/>
              </a:cxn>
            </a:cxnLst>
            <a:rect l="0" t="0" r="r" b="b"/>
            <a:pathLst>
              <a:path w="3716" h="1451">
                <a:moveTo>
                  <a:pt x="0" y="0"/>
                </a:moveTo>
                <a:lnTo>
                  <a:pt x="3431" y="0"/>
                </a:lnTo>
                <a:lnTo>
                  <a:pt x="3716" y="1451"/>
                </a:lnTo>
                <a:lnTo>
                  <a:pt x="0" y="1451"/>
                </a:lnTo>
                <a:lnTo>
                  <a:pt x="0" y="0"/>
                </a:lnTo>
                <a:close/>
              </a:path>
            </a:pathLst>
          </a:custGeom>
          <a:solidFill>
            <a:schemeClr val="bg1"/>
          </a:solidFill>
          <a:ln>
            <a:noFill/>
          </a:ln>
          <a:effectLst>
            <a:outerShdw blurRad="50800" dist="38100" dir="5400000" algn="t"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1" name="Freeform 9"/>
          <p:cNvSpPr>
            <a:spLocks/>
          </p:cNvSpPr>
          <p:nvPr userDrawn="1"/>
        </p:nvSpPr>
        <p:spPr bwMode="auto">
          <a:xfrm>
            <a:off x="5557837" y="4552950"/>
            <a:ext cx="333375" cy="300038"/>
          </a:xfrm>
          <a:custGeom>
            <a:avLst/>
            <a:gdLst>
              <a:gd name="T0" fmla="*/ 0 w 210"/>
              <a:gd name="T1" fmla="*/ 0 h 189"/>
              <a:gd name="T2" fmla="*/ 210 w 210"/>
              <a:gd name="T3" fmla="*/ 0 h 189"/>
              <a:gd name="T4" fmla="*/ 40 w 210"/>
              <a:gd name="T5" fmla="*/ 189 h 189"/>
              <a:gd name="T6" fmla="*/ 0 w 210"/>
              <a:gd name="T7" fmla="*/ 0 h 189"/>
            </a:gdLst>
            <a:ahLst/>
            <a:cxnLst>
              <a:cxn ang="0">
                <a:pos x="T0" y="T1"/>
              </a:cxn>
              <a:cxn ang="0">
                <a:pos x="T2" y="T3"/>
              </a:cxn>
              <a:cxn ang="0">
                <a:pos x="T4" y="T5"/>
              </a:cxn>
              <a:cxn ang="0">
                <a:pos x="T6" y="T7"/>
              </a:cxn>
            </a:cxnLst>
            <a:rect l="0" t="0" r="r" b="b"/>
            <a:pathLst>
              <a:path w="210" h="189">
                <a:moveTo>
                  <a:pt x="0" y="0"/>
                </a:moveTo>
                <a:lnTo>
                  <a:pt x="210" y="0"/>
                </a:lnTo>
                <a:lnTo>
                  <a:pt x="40" y="189"/>
                </a:lnTo>
                <a:lnTo>
                  <a:pt x="0" y="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3" name="Title 1"/>
          <p:cNvSpPr>
            <a:spLocks noGrp="1"/>
          </p:cNvSpPr>
          <p:nvPr>
            <p:ph type="ctrTitle" hasCustomPrompt="1"/>
          </p:nvPr>
        </p:nvSpPr>
        <p:spPr>
          <a:xfrm>
            <a:off x="508000" y="2545975"/>
            <a:ext cx="4368800" cy="1143000"/>
          </a:xfrm>
        </p:spPr>
        <p:txBody>
          <a:bodyPr anchor="t" anchorCtr="0">
            <a:noAutofit/>
          </a:bodyPr>
          <a:lstStyle>
            <a:lvl1pPr algn="l">
              <a:defRPr sz="3200">
                <a:solidFill>
                  <a:schemeClr val="tx2"/>
                </a:solidFill>
              </a:defRPr>
            </a:lvl1pPr>
          </a:lstStyle>
          <a:p>
            <a:r>
              <a:rPr lang="en-US"/>
              <a:t>Click to edit Section title style</a:t>
            </a:r>
          </a:p>
        </p:txBody>
      </p:sp>
      <p:sp>
        <p:nvSpPr>
          <p:cNvPr id="14" name="Subtitle 2"/>
          <p:cNvSpPr>
            <a:spLocks noGrp="1"/>
          </p:cNvSpPr>
          <p:nvPr>
            <p:ph type="subTitle" idx="1" hasCustomPrompt="1"/>
          </p:nvPr>
        </p:nvSpPr>
        <p:spPr>
          <a:xfrm>
            <a:off x="508000" y="3895276"/>
            <a:ext cx="4368800" cy="403300"/>
          </a:xfrm>
        </p:spPr>
        <p:txBody>
          <a:bodyPr>
            <a:noAutofit/>
          </a:bodyPr>
          <a:lstStyle>
            <a:lvl1pPr marL="0" indent="0" algn="ctr">
              <a:buNone/>
              <a:defRPr sz="2000">
                <a:solidFill>
                  <a:schemeClr val="accent5"/>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Section subtitle style</a:t>
            </a:r>
          </a:p>
        </p:txBody>
      </p:sp>
      <p:sp>
        <p:nvSpPr>
          <p:cNvPr id="16" name="TextBox 15"/>
          <p:cNvSpPr txBox="1"/>
          <p:nvPr userDrawn="1"/>
        </p:nvSpPr>
        <p:spPr>
          <a:xfrm>
            <a:off x="152400" y="6566356"/>
            <a:ext cx="1572546" cy="215444"/>
          </a:xfrm>
          <a:prstGeom prst="rect">
            <a:avLst/>
          </a:prstGeom>
          <a:noFill/>
        </p:spPr>
        <p:txBody>
          <a:bodyPr wrap="none" lIns="0" rIns="0" rtlCol="0" anchor="b" anchorCtr="0">
            <a:spAutoFit/>
          </a:bodyPr>
          <a:lstStyle/>
          <a:p>
            <a:pPr fontAlgn="base">
              <a:spcBef>
                <a:spcPct val="0"/>
              </a:spcBef>
              <a:spcAft>
                <a:spcPct val="0"/>
              </a:spcAft>
              <a:defRPr/>
            </a:pPr>
            <a:r>
              <a:rPr lang="en-US" sz="800">
                <a:solidFill>
                  <a:prstClr val="white"/>
                </a:solidFill>
              </a:rPr>
              <a:t>© 2018 Valero. All rights reserved.</a:t>
            </a:r>
            <a:endParaRPr lang="en-GB" sz="800">
              <a:solidFill>
                <a:prstClr val="white"/>
              </a:solidFill>
            </a:endParaRPr>
          </a:p>
        </p:txBody>
      </p:sp>
      <p:pic>
        <p:nvPicPr>
          <p:cNvPr id="12" name="Picture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34984" y="406183"/>
            <a:ext cx="1205397" cy="854341"/>
          </a:xfrm>
          <a:prstGeom prst="rect">
            <a:avLst/>
          </a:prstGeom>
        </p:spPr>
      </p:pic>
    </p:spTree>
    <p:extLst>
      <p:ext uri="{BB962C8B-B14F-4D97-AF65-F5344CB8AC3E}">
        <p14:creationId xmlns:p14="http://schemas.microsoft.com/office/powerpoint/2010/main" val="11589958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Slide_Break_6">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114800" y="-4456"/>
            <a:ext cx="5029198" cy="6857998"/>
          </a:xfrm>
          <a:prstGeom prst="rect">
            <a:avLst/>
          </a:prstGeom>
        </p:spPr>
      </p:pic>
      <p:sp>
        <p:nvSpPr>
          <p:cNvPr id="7" name="Freeform 5"/>
          <p:cNvSpPr>
            <a:spLocks/>
          </p:cNvSpPr>
          <p:nvPr userDrawn="1"/>
        </p:nvSpPr>
        <p:spPr bwMode="auto">
          <a:xfrm>
            <a:off x="-7938" y="-7938"/>
            <a:ext cx="6024563" cy="6869113"/>
          </a:xfrm>
          <a:custGeom>
            <a:avLst/>
            <a:gdLst>
              <a:gd name="T0" fmla="*/ 0 w 3795"/>
              <a:gd name="T1" fmla="*/ 4327 h 4327"/>
              <a:gd name="T2" fmla="*/ 0 w 3795"/>
              <a:gd name="T3" fmla="*/ 0 h 4327"/>
              <a:gd name="T4" fmla="*/ 2941 w 3795"/>
              <a:gd name="T5" fmla="*/ 0 h 4327"/>
              <a:gd name="T6" fmla="*/ 3795 w 3795"/>
              <a:gd name="T7" fmla="*/ 4327 h 4327"/>
              <a:gd name="T8" fmla="*/ 0 w 3795"/>
              <a:gd name="T9" fmla="*/ 4327 h 4327"/>
            </a:gdLst>
            <a:ahLst/>
            <a:cxnLst>
              <a:cxn ang="0">
                <a:pos x="T0" y="T1"/>
              </a:cxn>
              <a:cxn ang="0">
                <a:pos x="T2" y="T3"/>
              </a:cxn>
              <a:cxn ang="0">
                <a:pos x="T4" y="T5"/>
              </a:cxn>
              <a:cxn ang="0">
                <a:pos x="T6" y="T7"/>
              </a:cxn>
              <a:cxn ang="0">
                <a:pos x="T8" y="T9"/>
              </a:cxn>
            </a:cxnLst>
            <a:rect l="0" t="0" r="r" b="b"/>
            <a:pathLst>
              <a:path w="3795" h="4327">
                <a:moveTo>
                  <a:pt x="0" y="4327"/>
                </a:moveTo>
                <a:lnTo>
                  <a:pt x="0" y="0"/>
                </a:lnTo>
                <a:lnTo>
                  <a:pt x="2941" y="0"/>
                </a:lnTo>
                <a:lnTo>
                  <a:pt x="3795" y="4327"/>
                </a:lnTo>
                <a:lnTo>
                  <a:pt x="0" y="4327"/>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0" name="Freeform 6"/>
          <p:cNvSpPr>
            <a:spLocks/>
          </p:cNvSpPr>
          <p:nvPr userDrawn="1"/>
        </p:nvSpPr>
        <p:spPr bwMode="auto">
          <a:xfrm>
            <a:off x="1489737" y="-7938"/>
            <a:ext cx="4526888" cy="6869113"/>
          </a:xfrm>
          <a:custGeom>
            <a:avLst/>
            <a:gdLst>
              <a:gd name="T0" fmla="*/ 0 w 2925"/>
              <a:gd name="T1" fmla="*/ 3110 h 4327"/>
              <a:gd name="T2" fmla="*/ 2071 w 2925"/>
              <a:gd name="T3" fmla="*/ 0 h 4327"/>
              <a:gd name="T4" fmla="*/ 2925 w 2925"/>
              <a:gd name="T5" fmla="*/ 4327 h 4327"/>
              <a:gd name="T6" fmla="*/ 0 w 2925"/>
              <a:gd name="T7" fmla="*/ 3110 h 4327"/>
              <a:gd name="connsiteX0" fmla="*/ 0 w 9749"/>
              <a:gd name="connsiteY0" fmla="*/ 5960 h 10000"/>
              <a:gd name="connsiteX1" fmla="*/ 6829 w 9749"/>
              <a:gd name="connsiteY1" fmla="*/ 0 h 10000"/>
              <a:gd name="connsiteX2" fmla="*/ 9749 w 9749"/>
              <a:gd name="connsiteY2" fmla="*/ 10000 h 10000"/>
              <a:gd name="connsiteX3" fmla="*/ 0 w 9749"/>
              <a:gd name="connsiteY3" fmla="*/ 5960 h 10000"/>
            </a:gdLst>
            <a:ahLst/>
            <a:cxnLst>
              <a:cxn ang="0">
                <a:pos x="connsiteX0" y="connsiteY0"/>
              </a:cxn>
              <a:cxn ang="0">
                <a:pos x="connsiteX1" y="connsiteY1"/>
              </a:cxn>
              <a:cxn ang="0">
                <a:pos x="connsiteX2" y="connsiteY2"/>
              </a:cxn>
              <a:cxn ang="0">
                <a:pos x="connsiteX3" y="connsiteY3"/>
              </a:cxn>
            </a:cxnLst>
            <a:rect l="l" t="t" r="r" b="b"/>
            <a:pathLst>
              <a:path w="9749" h="10000">
                <a:moveTo>
                  <a:pt x="0" y="5960"/>
                </a:moveTo>
                <a:lnTo>
                  <a:pt x="6829" y="0"/>
                </a:lnTo>
                <a:lnTo>
                  <a:pt x="9749" y="10000"/>
                </a:lnTo>
                <a:lnTo>
                  <a:pt x="0" y="5960"/>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9" name="Freeform 7"/>
          <p:cNvSpPr>
            <a:spLocks/>
          </p:cNvSpPr>
          <p:nvPr userDrawn="1"/>
        </p:nvSpPr>
        <p:spPr bwMode="auto">
          <a:xfrm>
            <a:off x="-7938" y="2249487"/>
            <a:ext cx="5899150" cy="2303463"/>
          </a:xfrm>
          <a:custGeom>
            <a:avLst/>
            <a:gdLst>
              <a:gd name="T0" fmla="*/ 0 w 3716"/>
              <a:gd name="T1" fmla="*/ 0 h 1451"/>
              <a:gd name="T2" fmla="*/ 3431 w 3716"/>
              <a:gd name="T3" fmla="*/ 0 h 1451"/>
              <a:gd name="T4" fmla="*/ 3716 w 3716"/>
              <a:gd name="T5" fmla="*/ 1451 h 1451"/>
              <a:gd name="T6" fmla="*/ 0 w 3716"/>
              <a:gd name="T7" fmla="*/ 1451 h 1451"/>
              <a:gd name="T8" fmla="*/ 0 w 3716"/>
              <a:gd name="T9" fmla="*/ 0 h 1451"/>
            </a:gdLst>
            <a:ahLst/>
            <a:cxnLst>
              <a:cxn ang="0">
                <a:pos x="T0" y="T1"/>
              </a:cxn>
              <a:cxn ang="0">
                <a:pos x="T2" y="T3"/>
              </a:cxn>
              <a:cxn ang="0">
                <a:pos x="T4" y="T5"/>
              </a:cxn>
              <a:cxn ang="0">
                <a:pos x="T6" y="T7"/>
              </a:cxn>
              <a:cxn ang="0">
                <a:pos x="T8" y="T9"/>
              </a:cxn>
            </a:cxnLst>
            <a:rect l="0" t="0" r="r" b="b"/>
            <a:pathLst>
              <a:path w="3716" h="1451">
                <a:moveTo>
                  <a:pt x="0" y="0"/>
                </a:moveTo>
                <a:lnTo>
                  <a:pt x="3431" y="0"/>
                </a:lnTo>
                <a:lnTo>
                  <a:pt x="3716" y="1451"/>
                </a:lnTo>
                <a:lnTo>
                  <a:pt x="0" y="1451"/>
                </a:lnTo>
                <a:lnTo>
                  <a:pt x="0" y="0"/>
                </a:lnTo>
                <a:close/>
              </a:path>
            </a:pathLst>
          </a:custGeom>
          <a:solidFill>
            <a:schemeClr val="bg1"/>
          </a:solidFill>
          <a:ln>
            <a:noFill/>
          </a:ln>
          <a:effectLst>
            <a:outerShdw blurRad="50800" dist="38100" dir="5400000" algn="t"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1" name="Freeform 9"/>
          <p:cNvSpPr>
            <a:spLocks/>
          </p:cNvSpPr>
          <p:nvPr userDrawn="1"/>
        </p:nvSpPr>
        <p:spPr bwMode="auto">
          <a:xfrm>
            <a:off x="5557837" y="4552950"/>
            <a:ext cx="333375" cy="300038"/>
          </a:xfrm>
          <a:custGeom>
            <a:avLst/>
            <a:gdLst>
              <a:gd name="T0" fmla="*/ 0 w 210"/>
              <a:gd name="T1" fmla="*/ 0 h 189"/>
              <a:gd name="T2" fmla="*/ 210 w 210"/>
              <a:gd name="T3" fmla="*/ 0 h 189"/>
              <a:gd name="T4" fmla="*/ 40 w 210"/>
              <a:gd name="T5" fmla="*/ 189 h 189"/>
              <a:gd name="T6" fmla="*/ 0 w 210"/>
              <a:gd name="T7" fmla="*/ 0 h 189"/>
            </a:gdLst>
            <a:ahLst/>
            <a:cxnLst>
              <a:cxn ang="0">
                <a:pos x="T0" y="T1"/>
              </a:cxn>
              <a:cxn ang="0">
                <a:pos x="T2" y="T3"/>
              </a:cxn>
              <a:cxn ang="0">
                <a:pos x="T4" y="T5"/>
              </a:cxn>
              <a:cxn ang="0">
                <a:pos x="T6" y="T7"/>
              </a:cxn>
            </a:cxnLst>
            <a:rect l="0" t="0" r="r" b="b"/>
            <a:pathLst>
              <a:path w="210" h="189">
                <a:moveTo>
                  <a:pt x="0" y="0"/>
                </a:moveTo>
                <a:lnTo>
                  <a:pt x="210" y="0"/>
                </a:lnTo>
                <a:lnTo>
                  <a:pt x="40" y="189"/>
                </a:lnTo>
                <a:lnTo>
                  <a:pt x="0" y="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3" name="Title 1"/>
          <p:cNvSpPr>
            <a:spLocks noGrp="1"/>
          </p:cNvSpPr>
          <p:nvPr>
            <p:ph type="ctrTitle" hasCustomPrompt="1"/>
          </p:nvPr>
        </p:nvSpPr>
        <p:spPr>
          <a:xfrm>
            <a:off x="508000" y="2545975"/>
            <a:ext cx="4368800" cy="1143000"/>
          </a:xfrm>
        </p:spPr>
        <p:txBody>
          <a:bodyPr anchor="t" anchorCtr="0">
            <a:noAutofit/>
          </a:bodyPr>
          <a:lstStyle>
            <a:lvl1pPr algn="l">
              <a:defRPr sz="3200">
                <a:solidFill>
                  <a:schemeClr val="tx2"/>
                </a:solidFill>
              </a:defRPr>
            </a:lvl1pPr>
          </a:lstStyle>
          <a:p>
            <a:r>
              <a:rPr lang="en-US"/>
              <a:t>Click to edit Section title style</a:t>
            </a:r>
          </a:p>
        </p:txBody>
      </p:sp>
      <p:sp>
        <p:nvSpPr>
          <p:cNvPr id="14" name="Subtitle 2"/>
          <p:cNvSpPr>
            <a:spLocks noGrp="1"/>
          </p:cNvSpPr>
          <p:nvPr>
            <p:ph type="subTitle" idx="1" hasCustomPrompt="1"/>
          </p:nvPr>
        </p:nvSpPr>
        <p:spPr>
          <a:xfrm>
            <a:off x="508000" y="3895276"/>
            <a:ext cx="4368800" cy="403300"/>
          </a:xfrm>
        </p:spPr>
        <p:txBody>
          <a:bodyPr>
            <a:noAutofit/>
          </a:bodyPr>
          <a:lstStyle>
            <a:lvl1pPr marL="0" indent="0" algn="ctr">
              <a:buNone/>
              <a:defRPr sz="2000">
                <a:solidFill>
                  <a:schemeClr val="accent5"/>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Section subtitle style</a:t>
            </a:r>
          </a:p>
        </p:txBody>
      </p:sp>
      <p:sp>
        <p:nvSpPr>
          <p:cNvPr id="16" name="TextBox 15"/>
          <p:cNvSpPr txBox="1"/>
          <p:nvPr userDrawn="1"/>
        </p:nvSpPr>
        <p:spPr>
          <a:xfrm>
            <a:off x="152400" y="6566356"/>
            <a:ext cx="1572546" cy="215444"/>
          </a:xfrm>
          <a:prstGeom prst="rect">
            <a:avLst/>
          </a:prstGeom>
          <a:noFill/>
        </p:spPr>
        <p:txBody>
          <a:bodyPr wrap="none" lIns="0" rIns="0" rtlCol="0" anchor="b" anchorCtr="0">
            <a:spAutoFit/>
          </a:bodyPr>
          <a:lstStyle/>
          <a:p>
            <a:pPr fontAlgn="base">
              <a:spcBef>
                <a:spcPct val="0"/>
              </a:spcBef>
              <a:spcAft>
                <a:spcPct val="0"/>
              </a:spcAft>
              <a:defRPr/>
            </a:pPr>
            <a:r>
              <a:rPr lang="en-US" sz="800">
                <a:solidFill>
                  <a:prstClr val="white"/>
                </a:solidFill>
              </a:rPr>
              <a:t>© 2018 Valero. All rights reserved.</a:t>
            </a:r>
            <a:endParaRPr lang="en-GB" sz="800">
              <a:solidFill>
                <a:prstClr val="white"/>
              </a:solidFill>
            </a:endParaRPr>
          </a:p>
        </p:txBody>
      </p:sp>
      <p:pic>
        <p:nvPicPr>
          <p:cNvPr id="12" name="Picture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34984" y="406183"/>
            <a:ext cx="1205397" cy="854341"/>
          </a:xfrm>
          <a:prstGeom prst="rect">
            <a:avLst/>
          </a:prstGeom>
        </p:spPr>
      </p:pic>
    </p:spTree>
    <p:extLst>
      <p:ext uri="{BB962C8B-B14F-4D97-AF65-F5344CB8AC3E}">
        <p14:creationId xmlns:p14="http://schemas.microsoft.com/office/powerpoint/2010/main" val="292395519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Appendix">
    <p:spTree>
      <p:nvGrpSpPr>
        <p:cNvPr id="1" name=""/>
        <p:cNvGrpSpPr/>
        <p:nvPr/>
      </p:nvGrpSpPr>
      <p:grpSpPr>
        <a:xfrm>
          <a:off x="0" y="0"/>
          <a:ext cx="0" cy="0"/>
          <a:chOff x="0" y="0"/>
          <a:chExt cx="0" cy="0"/>
        </a:xfrm>
      </p:grpSpPr>
      <p:sp>
        <p:nvSpPr>
          <p:cNvPr id="3" name="Title Placeholder 1"/>
          <p:cNvSpPr>
            <a:spLocks noGrp="1"/>
          </p:cNvSpPr>
          <p:nvPr>
            <p:ph type="title"/>
          </p:nvPr>
        </p:nvSpPr>
        <p:spPr>
          <a:xfrm>
            <a:off x="457200" y="247718"/>
            <a:ext cx="7391400" cy="849244"/>
          </a:xfrm>
          <a:prstGeom prst="rect">
            <a:avLst/>
          </a:prstGeom>
        </p:spPr>
        <p:txBody>
          <a:bodyPr vert="horz" lIns="91440" tIns="45720" rIns="91440" bIns="45720" rtlCol="0" anchor="b" anchorCtr="0">
            <a:normAutofit/>
          </a:bodyPr>
          <a:lstStyle/>
          <a:p>
            <a:r>
              <a:rPr lang="en-US"/>
              <a:t>Click to edit Master title style</a:t>
            </a:r>
          </a:p>
        </p:txBody>
      </p:sp>
    </p:spTree>
    <p:extLst>
      <p:ext uri="{BB962C8B-B14F-4D97-AF65-F5344CB8AC3E}">
        <p14:creationId xmlns:p14="http://schemas.microsoft.com/office/powerpoint/2010/main" val="3688286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reak_Slide">
    <p:spTree>
      <p:nvGrpSpPr>
        <p:cNvPr id="1" name=""/>
        <p:cNvGrpSpPr/>
        <p:nvPr/>
      </p:nvGrpSpPr>
      <p:grpSpPr>
        <a:xfrm>
          <a:off x="0" y="0"/>
          <a:ext cx="0" cy="0"/>
          <a:chOff x="0" y="0"/>
          <a:chExt cx="0" cy="0"/>
        </a:xfrm>
      </p:grpSpPr>
      <p:sp>
        <p:nvSpPr>
          <p:cNvPr id="3" name="Title Placeholder 1"/>
          <p:cNvSpPr>
            <a:spLocks noGrp="1"/>
          </p:cNvSpPr>
          <p:nvPr>
            <p:ph type="title"/>
          </p:nvPr>
        </p:nvSpPr>
        <p:spPr>
          <a:xfrm>
            <a:off x="457200" y="247718"/>
            <a:ext cx="7367853" cy="849244"/>
          </a:xfrm>
          <a:prstGeom prst="rect">
            <a:avLst/>
          </a:prstGeom>
        </p:spPr>
        <p:txBody>
          <a:bodyPr vert="horz" lIns="91440" tIns="45720" rIns="91440" bIns="45720" rtlCol="0" anchor="b" anchorCtr="0">
            <a:noAutofit/>
          </a:bodyPr>
          <a:lstStyle>
            <a:lvl1pPr>
              <a:defRPr sz="4050"/>
            </a:lvl1pPr>
          </a:lstStyle>
          <a:p>
            <a:r>
              <a:rPr lang="en-US"/>
              <a:t>Click to edit Master title style</a:t>
            </a:r>
          </a:p>
        </p:txBody>
      </p:sp>
      <p:grpSp>
        <p:nvGrpSpPr>
          <p:cNvPr id="18" name="Group 17"/>
          <p:cNvGrpSpPr/>
          <p:nvPr userDrawn="1"/>
        </p:nvGrpSpPr>
        <p:grpSpPr>
          <a:xfrm>
            <a:off x="1066800" y="1981201"/>
            <a:ext cx="7010400" cy="2140683"/>
            <a:chOff x="2667000" y="1981200"/>
            <a:chExt cx="7004005" cy="2140683"/>
          </a:xfrm>
        </p:grpSpPr>
        <p:sp>
          <p:nvSpPr>
            <p:cNvPr id="19" name="Freeform 18"/>
            <p:cNvSpPr>
              <a:spLocks noEditPoints="1"/>
            </p:cNvSpPr>
            <p:nvPr userDrawn="1"/>
          </p:nvSpPr>
          <p:spPr bwMode="auto">
            <a:xfrm>
              <a:off x="5607870" y="2179379"/>
              <a:ext cx="1219650" cy="1942504"/>
            </a:xfrm>
            <a:custGeom>
              <a:avLst/>
              <a:gdLst>
                <a:gd name="T0" fmla="*/ 155 w 196"/>
                <a:gd name="T1" fmla="*/ 27 h 313"/>
                <a:gd name="T2" fmla="*/ 155 w 196"/>
                <a:gd name="T3" fmla="*/ 15 h 313"/>
                <a:gd name="T4" fmla="*/ 133 w 196"/>
                <a:gd name="T5" fmla="*/ 0 h 313"/>
                <a:gd name="T6" fmla="*/ 111 w 196"/>
                <a:gd name="T7" fmla="*/ 15 h 313"/>
                <a:gd name="T8" fmla="*/ 111 w 196"/>
                <a:gd name="T9" fmla="*/ 27 h 313"/>
                <a:gd name="T10" fmla="*/ 44 w 196"/>
                <a:gd name="T11" fmla="*/ 27 h 313"/>
                <a:gd name="T12" fmla="*/ 0 w 196"/>
                <a:gd name="T13" fmla="*/ 71 h 313"/>
                <a:gd name="T14" fmla="*/ 0 w 196"/>
                <a:gd name="T15" fmla="*/ 255 h 313"/>
                <a:gd name="T16" fmla="*/ 58 w 196"/>
                <a:gd name="T17" fmla="*/ 313 h 313"/>
                <a:gd name="T18" fmla="*/ 137 w 196"/>
                <a:gd name="T19" fmla="*/ 313 h 313"/>
                <a:gd name="T20" fmla="*/ 196 w 196"/>
                <a:gd name="T21" fmla="*/ 255 h 313"/>
                <a:gd name="T22" fmla="*/ 196 w 196"/>
                <a:gd name="T23" fmla="*/ 71 h 313"/>
                <a:gd name="T24" fmla="*/ 155 w 196"/>
                <a:gd name="T25" fmla="*/ 27 h 313"/>
                <a:gd name="T26" fmla="*/ 98 w 196"/>
                <a:gd name="T27" fmla="*/ 293 h 313"/>
                <a:gd name="T28" fmla="*/ 77 w 196"/>
                <a:gd name="T29" fmla="*/ 272 h 313"/>
                <a:gd name="T30" fmla="*/ 98 w 196"/>
                <a:gd name="T31" fmla="*/ 251 h 313"/>
                <a:gd name="T32" fmla="*/ 119 w 196"/>
                <a:gd name="T33" fmla="*/ 272 h 313"/>
                <a:gd name="T34" fmla="*/ 98 w 196"/>
                <a:gd name="T35" fmla="*/ 293 h 313"/>
                <a:gd name="T36" fmla="*/ 170 w 196"/>
                <a:gd name="T37" fmla="*/ 218 h 313"/>
                <a:gd name="T38" fmla="*/ 150 w 196"/>
                <a:gd name="T39" fmla="*/ 238 h 313"/>
                <a:gd name="T40" fmla="*/ 45 w 196"/>
                <a:gd name="T41" fmla="*/ 238 h 313"/>
                <a:gd name="T42" fmla="*/ 26 w 196"/>
                <a:gd name="T43" fmla="*/ 218 h 313"/>
                <a:gd name="T44" fmla="*/ 26 w 196"/>
                <a:gd name="T45" fmla="*/ 73 h 313"/>
                <a:gd name="T46" fmla="*/ 45 w 196"/>
                <a:gd name="T47" fmla="*/ 54 h 313"/>
                <a:gd name="T48" fmla="*/ 150 w 196"/>
                <a:gd name="T49" fmla="*/ 54 h 313"/>
                <a:gd name="T50" fmla="*/ 170 w 196"/>
                <a:gd name="T51" fmla="*/ 73 h 313"/>
                <a:gd name="T52" fmla="*/ 170 w 196"/>
                <a:gd name="T53" fmla="*/ 218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96" h="313">
                  <a:moveTo>
                    <a:pt x="155" y="27"/>
                  </a:moveTo>
                  <a:cubicBezTo>
                    <a:pt x="155" y="15"/>
                    <a:pt x="155" y="15"/>
                    <a:pt x="155" y="15"/>
                  </a:cubicBezTo>
                  <a:cubicBezTo>
                    <a:pt x="155" y="6"/>
                    <a:pt x="145" y="0"/>
                    <a:pt x="133" y="0"/>
                  </a:cubicBezTo>
                  <a:cubicBezTo>
                    <a:pt x="121" y="0"/>
                    <a:pt x="111" y="6"/>
                    <a:pt x="111" y="15"/>
                  </a:cubicBezTo>
                  <a:cubicBezTo>
                    <a:pt x="111" y="27"/>
                    <a:pt x="111" y="27"/>
                    <a:pt x="111" y="27"/>
                  </a:cubicBezTo>
                  <a:cubicBezTo>
                    <a:pt x="44" y="27"/>
                    <a:pt x="44" y="27"/>
                    <a:pt x="44" y="27"/>
                  </a:cubicBezTo>
                  <a:cubicBezTo>
                    <a:pt x="20" y="27"/>
                    <a:pt x="0" y="46"/>
                    <a:pt x="0" y="71"/>
                  </a:cubicBezTo>
                  <a:cubicBezTo>
                    <a:pt x="0" y="255"/>
                    <a:pt x="0" y="255"/>
                    <a:pt x="0" y="255"/>
                  </a:cubicBezTo>
                  <a:cubicBezTo>
                    <a:pt x="0" y="287"/>
                    <a:pt x="26" y="313"/>
                    <a:pt x="58" y="313"/>
                  </a:cubicBezTo>
                  <a:cubicBezTo>
                    <a:pt x="137" y="313"/>
                    <a:pt x="137" y="313"/>
                    <a:pt x="137" y="313"/>
                  </a:cubicBezTo>
                  <a:cubicBezTo>
                    <a:pt x="170" y="313"/>
                    <a:pt x="196" y="287"/>
                    <a:pt x="196" y="255"/>
                  </a:cubicBezTo>
                  <a:cubicBezTo>
                    <a:pt x="196" y="71"/>
                    <a:pt x="196" y="71"/>
                    <a:pt x="196" y="71"/>
                  </a:cubicBezTo>
                  <a:cubicBezTo>
                    <a:pt x="196" y="48"/>
                    <a:pt x="178" y="29"/>
                    <a:pt x="155" y="27"/>
                  </a:cubicBezTo>
                  <a:close/>
                  <a:moveTo>
                    <a:pt x="98" y="293"/>
                  </a:moveTo>
                  <a:cubicBezTo>
                    <a:pt x="86" y="293"/>
                    <a:pt x="77" y="283"/>
                    <a:pt x="77" y="272"/>
                  </a:cubicBezTo>
                  <a:cubicBezTo>
                    <a:pt x="77" y="260"/>
                    <a:pt x="86" y="251"/>
                    <a:pt x="98" y="251"/>
                  </a:cubicBezTo>
                  <a:cubicBezTo>
                    <a:pt x="109" y="251"/>
                    <a:pt x="119" y="260"/>
                    <a:pt x="119" y="272"/>
                  </a:cubicBezTo>
                  <a:cubicBezTo>
                    <a:pt x="119" y="283"/>
                    <a:pt x="109" y="293"/>
                    <a:pt x="98" y="293"/>
                  </a:cubicBezTo>
                  <a:close/>
                  <a:moveTo>
                    <a:pt x="170" y="218"/>
                  </a:moveTo>
                  <a:cubicBezTo>
                    <a:pt x="170" y="229"/>
                    <a:pt x="161" y="238"/>
                    <a:pt x="150" y="238"/>
                  </a:cubicBezTo>
                  <a:cubicBezTo>
                    <a:pt x="45" y="238"/>
                    <a:pt x="45" y="238"/>
                    <a:pt x="45" y="238"/>
                  </a:cubicBezTo>
                  <a:cubicBezTo>
                    <a:pt x="35" y="238"/>
                    <a:pt x="26" y="229"/>
                    <a:pt x="26" y="218"/>
                  </a:cubicBezTo>
                  <a:cubicBezTo>
                    <a:pt x="26" y="73"/>
                    <a:pt x="26" y="73"/>
                    <a:pt x="26" y="73"/>
                  </a:cubicBezTo>
                  <a:cubicBezTo>
                    <a:pt x="26" y="63"/>
                    <a:pt x="35" y="54"/>
                    <a:pt x="45" y="54"/>
                  </a:cubicBezTo>
                  <a:cubicBezTo>
                    <a:pt x="150" y="54"/>
                    <a:pt x="150" y="54"/>
                    <a:pt x="150" y="54"/>
                  </a:cubicBezTo>
                  <a:cubicBezTo>
                    <a:pt x="161" y="54"/>
                    <a:pt x="170" y="63"/>
                    <a:pt x="170" y="73"/>
                  </a:cubicBezTo>
                  <a:lnTo>
                    <a:pt x="170" y="218"/>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sz="1350">
                <a:solidFill>
                  <a:prstClr val="black"/>
                </a:solidFill>
              </a:endParaRPr>
            </a:p>
          </p:txBody>
        </p:sp>
        <p:sp>
          <p:nvSpPr>
            <p:cNvPr id="20" name="Freeform 22"/>
            <p:cNvSpPr>
              <a:spLocks noEditPoints="1"/>
            </p:cNvSpPr>
            <p:nvPr userDrawn="1"/>
          </p:nvSpPr>
          <p:spPr bwMode="auto">
            <a:xfrm>
              <a:off x="2667000" y="1981200"/>
              <a:ext cx="2093022" cy="2102487"/>
            </a:xfrm>
            <a:custGeom>
              <a:avLst/>
              <a:gdLst>
                <a:gd name="T0" fmla="*/ 588 w 749"/>
                <a:gd name="T1" fmla="*/ 558 h 752"/>
                <a:gd name="T2" fmla="*/ 664 w 749"/>
                <a:gd name="T3" fmla="*/ 650 h 752"/>
                <a:gd name="T4" fmla="*/ 0 w 749"/>
                <a:gd name="T5" fmla="*/ 650 h 752"/>
                <a:gd name="T6" fmla="*/ 15 w 749"/>
                <a:gd name="T7" fmla="*/ 311 h 752"/>
                <a:gd name="T8" fmla="*/ 16 w 749"/>
                <a:gd name="T9" fmla="*/ 310 h 752"/>
                <a:gd name="T10" fmla="*/ 236 w 749"/>
                <a:gd name="T11" fmla="*/ 267 h 752"/>
                <a:gd name="T12" fmla="*/ 325 w 749"/>
                <a:gd name="T13" fmla="*/ 365 h 752"/>
                <a:gd name="T14" fmla="*/ 409 w 749"/>
                <a:gd name="T15" fmla="*/ 267 h 752"/>
                <a:gd name="T16" fmla="*/ 646 w 749"/>
                <a:gd name="T17" fmla="*/ 310 h 752"/>
                <a:gd name="T18" fmla="*/ 642 w 749"/>
                <a:gd name="T19" fmla="*/ 367 h 752"/>
                <a:gd name="T20" fmla="*/ 668 w 749"/>
                <a:gd name="T21" fmla="*/ 541 h 752"/>
                <a:gd name="T22" fmla="*/ 64 w 749"/>
                <a:gd name="T23" fmla="*/ 376 h 752"/>
                <a:gd name="T24" fmla="*/ 127 w 749"/>
                <a:gd name="T25" fmla="*/ 389 h 752"/>
                <a:gd name="T26" fmla="*/ 532 w 749"/>
                <a:gd name="T27" fmla="*/ 637 h 752"/>
                <a:gd name="T28" fmla="*/ 122 w 749"/>
                <a:gd name="T29" fmla="*/ 634 h 752"/>
                <a:gd name="T30" fmla="*/ 327 w 749"/>
                <a:gd name="T31" fmla="*/ 711 h 752"/>
                <a:gd name="T32" fmla="*/ 533 w 749"/>
                <a:gd name="T33" fmla="*/ 637 h 752"/>
                <a:gd name="T34" fmla="*/ 593 w 749"/>
                <a:gd name="T35" fmla="*/ 523 h 752"/>
                <a:gd name="T36" fmla="*/ 593 w 749"/>
                <a:gd name="T37" fmla="*/ 522 h 752"/>
                <a:gd name="T38" fmla="*/ 637 w 749"/>
                <a:gd name="T39" fmla="*/ 404 h 752"/>
                <a:gd name="T40" fmla="*/ 646 w 749"/>
                <a:gd name="T41" fmla="*/ 512 h 752"/>
                <a:gd name="T42" fmla="*/ 410 w 749"/>
                <a:gd name="T43" fmla="*/ 246 h 752"/>
                <a:gd name="T44" fmla="*/ 396 w 749"/>
                <a:gd name="T45" fmla="*/ 277 h 752"/>
                <a:gd name="T46" fmla="*/ 338 w 749"/>
                <a:gd name="T47" fmla="*/ 273 h 752"/>
                <a:gd name="T48" fmla="*/ 338 w 749"/>
                <a:gd name="T49" fmla="*/ 272 h 752"/>
                <a:gd name="T50" fmla="*/ 339 w 749"/>
                <a:gd name="T51" fmla="*/ 264 h 752"/>
                <a:gd name="T52" fmla="*/ 344 w 749"/>
                <a:gd name="T53" fmla="*/ 252 h 752"/>
                <a:gd name="T54" fmla="*/ 349 w 749"/>
                <a:gd name="T55" fmla="*/ 244 h 752"/>
                <a:gd name="T56" fmla="*/ 349 w 749"/>
                <a:gd name="T57" fmla="*/ 244 h 752"/>
                <a:gd name="T58" fmla="*/ 396 w 749"/>
                <a:gd name="T59" fmla="*/ 106 h 752"/>
                <a:gd name="T60" fmla="*/ 410 w 749"/>
                <a:gd name="T61" fmla="*/ 246 h 752"/>
                <a:gd name="T62" fmla="*/ 424 w 749"/>
                <a:gd name="T63" fmla="*/ 342 h 752"/>
                <a:gd name="T64" fmla="*/ 332 w 749"/>
                <a:gd name="T65" fmla="*/ 264 h 752"/>
                <a:gd name="T66" fmla="*/ 300 w 749"/>
                <a:gd name="T67" fmla="*/ 264 h 752"/>
                <a:gd name="T68" fmla="*/ 331 w 749"/>
                <a:gd name="T69" fmla="*/ 252 h 752"/>
                <a:gd name="T70" fmla="*/ 332 w 749"/>
                <a:gd name="T71" fmla="*/ 264 h 752"/>
                <a:gd name="T72" fmla="*/ 292 w 749"/>
                <a:gd name="T73" fmla="*/ 244 h 752"/>
                <a:gd name="T74" fmla="*/ 292 w 749"/>
                <a:gd name="T75" fmla="*/ 262 h 752"/>
                <a:gd name="T76" fmla="*/ 292 w 749"/>
                <a:gd name="T77" fmla="*/ 262 h 752"/>
                <a:gd name="T78" fmla="*/ 345 w 749"/>
                <a:gd name="T79" fmla="*/ 318 h 752"/>
                <a:gd name="T80" fmla="*/ 248 w 749"/>
                <a:gd name="T81" fmla="*/ 266 h 752"/>
                <a:gd name="T82" fmla="*/ 235 w 749"/>
                <a:gd name="T83" fmla="*/ 250 h 752"/>
                <a:gd name="T84" fmla="*/ 308 w 749"/>
                <a:gd name="T85" fmla="*/ 0 h 7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49" h="752">
                  <a:moveTo>
                    <a:pt x="668" y="541"/>
                  </a:moveTo>
                  <a:cubicBezTo>
                    <a:pt x="642" y="555"/>
                    <a:pt x="613" y="561"/>
                    <a:pt x="588" y="558"/>
                  </a:cubicBezTo>
                  <a:cubicBezTo>
                    <a:pt x="584" y="566"/>
                    <a:pt x="580" y="573"/>
                    <a:pt x="576" y="581"/>
                  </a:cubicBezTo>
                  <a:cubicBezTo>
                    <a:pt x="630" y="599"/>
                    <a:pt x="664" y="623"/>
                    <a:pt x="664" y="650"/>
                  </a:cubicBezTo>
                  <a:cubicBezTo>
                    <a:pt x="664" y="707"/>
                    <a:pt x="515" y="752"/>
                    <a:pt x="332" y="752"/>
                  </a:cubicBezTo>
                  <a:cubicBezTo>
                    <a:pt x="148" y="752"/>
                    <a:pt x="0" y="707"/>
                    <a:pt x="0" y="650"/>
                  </a:cubicBezTo>
                  <a:cubicBezTo>
                    <a:pt x="0" y="624"/>
                    <a:pt x="32" y="600"/>
                    <a:pt x="86" y="581"/>
                  </a:cubicBezTo>
                  <a:cubicBezTo>
                    <a:pt x="44" y="507"/>
                    <a:pt x="18" y="413"/>
                    <a:pt x="15" y="311"/>
                  </a:cubicBezTo>
                  <a:cubicBezTo>
                    <a:pt x="16" y="311"/>
                    <a:pt x="16" y="311"/>
                    <a:pt x="16" y="311"/>
                  </a:cubicBezTo>
                  <a:cubicBezTo>
                    <a:pt x="16" y="310"/>
                    <a:pt x="16" y="310"/>
                    <a:pt x="16" y="310"/>
                  </a:cubicBezTo>
                  <a:cubicBezTo>
                    <a:pt x="16" y="285"/>
                    <a:pt x="102" y="263"/>
                    <a:pt x="224" y="255"/>
                  </a:cubicBezTo>
                  <a:cubicBezTo>
                    <a:pt x="227" y="260"/>
                    <a:pt x="234" y="266"/>
                    <a:pt x="236" y="267"/>
                  </a:cubicBezTo>
                  <a:cubicBezTo>
                    <a:pt x="128" y="274"/>
                    <a:pt x="51" y="293"/>
                    <a:pt x="51" y="315"/>
                  </a:cubicBezTo>
                  <a:cubicBezTo>
                    <a:pt x="51" y="343"/>
                    <a:pt x="174" y="365"/>
                    <a:pt x="325" y="365"/>
                  </a:cubicBezTo>
                  <a:cubicBezTo>
                    <a:pt x="477" y="365"/>
                    <a:pt x="599" y="343"/>
                    <a:pt x="599" y="315"/>
                  </a:cubicBezTo>
                  <a:cubicBezTo>
                    <a:pt x="599" y="292"/>
                    <a:pt x="519" y="273"/>
                    <a:pt x="409" y="267"/>
                  </a:cubicBezTo>
                  <a:cubicBezTo>
                    <a:pt x="411" y="262"/>
                    <a:pt x="413" y="258"/>
                    <a:pt x="415" y="254"/>
                  </a:cubicBezTo>
                  <a:cubicBezTo>
                    <a:pt x="548" y="261"/>
                    <a:pt x="646" y="283"/>
                    <a:pt x="646" y="310"/>
                  </a:cubicBezTo>
                  <a:cubicBezTo>
                    <a:pt x="646" y="311"/>
                    <a:pt x="646" y="312"/>
                    <a:pt x="646" y="312"/>
                  </a:cubicBezTo>
                  <a:cubicBezTo>
                    <a:pt x="645" y="331"/>
                    <a:pt x="644" y="349"/>
                    <a:pt x="642" y="367"/>
                  </a:cubicBezTo>
                  <a:cubicBezTo>
                    <a:pt x="678" y="365"/>
                    <a:pt x="710" y="379"/>
                    <a:pt x="725" y="407"/>
                  </a:cubicBezTo>
                  <a:cubicBezTo>
                    <a:pt x="749" y="450"/>
                    <a:pt x="724" y="510"/>
                    <a:pt x="668" y="541"/>
                  </a:cubicBezTo>
                  <a:close/>
                  <a:moveTo>
                    <a:pt x="127" y="389"/>
                  </a:moveTo>
                  <a:cubicBezTo>
                    <a:pt x="96" y="389"/>
                    <a:pt x="64" y="376"/>
                    <a:pt x="64" y="376"/>
                  </a:cubicBezTo>
                  <a:cubicBezTo>
                    <a:pt x="76" y="580"/>
                    <a:pt x="166" y="555"/>
                    <a:pt x="166" y="555"/>
                  </a:cubicBezTo>
                  <a:cubicBezTo>
                    <a:pt x="140" y="542"/>
                    <a:pt x="127" y="389"/>
                    <a:pt x="127" y="389"/>
                  </a:cubicBezTo>
                  <a:close/>
                  <a:moveTo>
                    <a:pt x="533" y="637"/>
                  </a:moveTo>
                  <a:cubicBezTo>
                    <a:pt x="533" y="637"/>
                    <a:pt x="532" y="637"/>
                    <a:pt x="532" y="637"/>
                  </a:cubicBezTo>
                  <a:cubicBezTo>
                    <a:pt x="511" y="666"/>
                    <a:pt x="428" y="687"/>
                    <a:pt x="328" y="687"/>
                  </a:cubicBezTo>
                  <a:cubicBezTo>
                    <a:pt x="224" y="687"/>
                    <a:pt x="138" y="664"/>
                    <a:pt x="122" y="634"/>
                  </a:cubicBezTo>
                  <a:cubicBezTo>
                    <a:pt x="119" y="638"/>
                    <a:pt x="117" y="642"/>
                    <a:pt x="117" y="647"/>
                  </a:cubicBezTo>
                  <a:cubicBezTo>
                    <a:pt x="117" y="682"/>
                    <a:pt x="211" y="711"/>
                    <a:pt x="327" y="711"/>
                  </a:cubicBezTo>
                  <a:cubicBezTo>
                    <a:pt x="442" y="711"/>
                    <a:pt x="536" y="682"/>
                    <a:pt x="536" y="647"/>
                  </a:cubicBezTo>
                  <a:cubicBezTo>
                    <a:pt x="536" y="643"/>
                    <a:pt x="535" y="640"/>
                    <a:pt x="533" y="637"/>
                  </a:cubicBezTo>
                  <a:close/>
                  <a:moveTo>
                    <a:pt x="593" y="522"/>
                  </a:moveTo>
                  <a:cubicBezTo>
                    <a:pt x="593" y="523"/>
                    <a:pt x="593" y="523"/>
                    <a:pt x="593" y="523"/>
                  </a:cubicBezTo>
                  <a:cubicBezTo>
                    <a:pt x="595" y="523"/>
                    <a:pt x="596" y="523"/>
                    <a:pt x="597" y="523"/>
                  </a:cubicBezTo>
                  <a:lnTo>
                    <a:pt x="593" y="522"/>
                  </a:lnTo>
                  <a:close/>
                  <a:moveTo>
                    <a:pt x="686" y="429"/>
                  </a:moveTo>
                  <a:cubicBezTo>
                    <a:pt x="676" y="414"/>
                    <a:pt x="658" y="405"/>
                    <a:pt x="637" y="404"/>
                  </a:cubicBezTo>
                  <a:cubicBezTo>
                    <a:pt x="636" y="409"/>
                    <a:pt x="621" y="489"/>
                    <a:pt x="603" y="523"/>
                  </a:cubicBezTo>
                  <a:cubicBezTo>
                    <a:pt x="617" y="522"/>
                    <a:pt x="632" y="519"/>
                    <a:pt x="646" y="512"/>
                  </a:cubicBezTo>
                  <a:cubicBezTo>
                    <a:pt x="685" y="493"/>
                    <a:pt x="703" y="456"/>
                    <a:pt x="686" y="429"/>
                  </a:cubicBezTo>
                  <a:close/>
                  <a:moveTo>
                    <a:pt x="410" y="246"/>
                  </a:moveTo>
                  <a:cubicBezTo>
                    <a:pt x="403" y="255"/>
                    <a:pt x="396" y="277"/>
                    <a:pt x="396" y="277"/>
                  </a:cubicBezTo>
                  <a:cubicBezTo>
                    <a:pt x="396" y="277"/>
                    <a:pt x="396" y="277"/>
                    <a:pt x="396" y="277"/>
                  </a:cubicBezTo>
                  <a:cubicBezTo>
                    <a:pt x="381" y="325"/>
                    <a:pt x="413" y="338"/>
                    <a:pt x="422" y="341"/>
                  </a:cubicBezTo>
                  <a:cubicBezTo>
                    <a:pt x="408" y="337"/>
                    <a:pt x="338" y="315"/>
                    <a:pt x="338" y="273"/>
                  </a:cubicBezTo>
                  <a:cubicBezTo>
                    <a:pt x="339" y="273"/>
                    <a:pt x="339" y="273"/>
                    <a:pt x="339" y="273"/>
                  </a:cubicBezTo>
                  <a:cubicBezTo>
                    <a:pt x="338" y="272"/>
                    <a:pt x="338" y="272"/>
                    <a:pt x="338" y="272"/>
                  </a:cubicBezTo>
                  <a:cubicBezTo>
                    <a:pt x="339" y="269"/>
                    <a:pt x="339" y="267"/>
                    <a:pt x="339" y="264"/>
                  </a:cubicBezTo>
                  <a:cubicBezTo>
                    <a:pt x="339" y="264"/>
                    <a:pt x="339" y="264"/>
                    <a:pt x="339" y="264"/>
                  </a:cubicBezTo>
                  <a:cubicBezTo>
                    <a:pt x="340" y="260"/>
                    <a:pt x="342" y="255"/>
                    <a:pt x="344" y="252"/>
                  </a:cubicBezTo>
                  <a:cubicBezTo>
                    <a:pt x="344" y="252"/>
                    <a:pt x="344" y="252"/>
                    <a:pt x="344" y="252"/>
                  </a:cubicBezTo>
                  <a:cubicBezTo>
                    <a:pt x="344" y="251"/>
                    <a:pt x="345" y="251"/>
                    <a:pt x="345" y="250"/>
                  </a:cubicBezTo>
                  <a:cubicBezTo>
                    <a:pt x="347" y="247"/>
                    <a:pt x="349" y="245"/>
                    <a:pt x="349" y="244"/>
                  </a:cubicBezTo>
                  <a:cubicBezTo>
                    <a:pt x="349" y="244"/>
                    <a:pt x="350" y="244"/>
                    <a:pt x="350" y="244"/>
                  </a:cubicBezTo>
                  <a:cubicBezTo>
                    <a:pt x="349" y="244"/>
                    <a:pt x="349" y="244"/>
                    <a:pt x="349" y="244"/>
                  </a:cubicBezTo>
                  <a:cubicBezTo>
                    <a:pt x="353" y="237"/>
                    <a:pt x="359" y="231"/>
                    <a:pt x="367" y="224"/>
                  </a:cubicBezTo>
                  <a:cubicBezTo>
                    <a:pt x="455" y="143"/>
                    <a:pt x="418" y="128"/>
                    <a:pt x="396" y="106"/>
                  </a:cubicBezTo>
                  <a:cubicBezTo>
                    <a:pt x="396" y="106"/>
                    <a:pt x="496" y="120"/>
                    <a:pt x="424" y="224"/>
                  </a:cubicBezTo>
                  <a:cubicBezTo>
                    <a:pt x="418" y="232"/>
                    <a:pt x="414" y="239"/>
                    <a:pt x="410" y="246"/>
                  </a:cubicBezTo>
                  <a:close/>
                  <a:moveTo>
                    <a:pt x="422" y="341"/>
                  </a:moveTo>
                  <a:cubicBezTo>
                    <a:pt x="423" y="341"/>
                    <a:pt x="424" y="342"/>
                    <a:pt x="424" y="342"/>
                  </a:cubicBezTo>
                  <a:cubicBezTo>
                    <a:pt x="424" y="342"/>
                    <a:pt x="423" y="341"/>
                    <a:pt x="422" y="341"/>
                  </a:cubicBezTo>
                  <a:close/>
                  <a:moveTo>
                    <a:pt x="332" y="264"/>
                  </a:moveTo>
                  <a:cubicBezTo>
                    <a:pt x="330" y="264"/>
                    <a:pt x="327" y="264"/>
                    <a:pt x="325" y="264"/>
                  </a:cubicBezTo>
                  <a:cubicBezTo>
                    <a:pt x="317" y="264"/>
                    <a:pt x="308" y="264"/>
                    <a:pt x="300" y="264"/>
                  </a:cubicBezTo>
                  <a:cubicBezTo>
                    <a:pt x="300" y="261"/>
                    <a:pt x="299" y="256"/>
                    <a:pt x="299" y="252"/>
                  </a:cubicBezTo>
                  <a:cubicBezTo>
                    <a:pt x="309" y="252"/>
                    <a:pt x="320" y="252"/>
                    <a:pt x="331" y="252"/>
                  </a:cubicBezTo>
                  <a:cubicBezTo>
                    <a:pt x="332" y="252"/>
                    <a:pt x="333" y="252"/>
                    <a:pt x="335" y="252"/>
                  </a:cubicBezTo>
                  <a:cubicBezTo>
                    <a:pt x="331" y="260"/>
                    <a:pt x="332" y="264"/>
                    <a:pt x="332" y="264"/>
                  </a:cubicBezTo>
                  <a:close/>
                  <a:moveTo>
                    <a:pt x="345" y="159"/>
                  </a:moveTo>
                  <a:cubicBezTo>
                    <a:pt x="309" y="194"/>
                    <a:pt x="294" y="222"/>
                    <a:pt x="292" y="244"/>
                  </a:cubicBezTo>
                  <a:cubicBezTo>
                    <a:pt x="291" y="244"/>
                    <a:pt x="291" y="244"/>
                    <a:pt x="291" y="244"/>
                  </a:cubicBezTo>
                  <a:cubicBezTo>
                    <a:pt x="291" y="244"/>
                    <a:pt x="291" y="255"/>
                    <a:pt x="292" y="262"/>
                  </a:cubicBezTo>
                  <a:cubicBezTo>
                    <a:pt x="292" y="262"/>
                    <a:pt x="292" y="262"/>
                    <a:pt x="292" y="262"/>
                  </a:cubicBezTo>
                  <a:cubicBezTo>
                    <a:pt x="292" y="262"/>
                    <a:pt x="292" y="262"/>
                    <a:pt x="292" y="262"/>
                  </a:cubicBezTo>
                  <a:cubicBezTo>
                    <a:pt x="292" y="264"/>
                    <a:pt x="293" y="266"/>
                    <a:pt x="294" y="268"/>
                  </a:cubicBezTo>
                  <a:cubicBezTo>
                    <a:pt x="304" y="303"/>
                    <a:pt x="345" y="318"/>
                    <a:pt x="345" y="318"/>
                  </a:cubicBezTo>
                  <a:cubicBezTo>
                    <a:pt x="345" y="318"/>
                    <a:pt x="283" y="299"/>
                    <a:pt x="248" y="266"/>
                  </a:cubicBezTo>
                  <a:cubicBezTo>
                    <a:pt x="248" y="266"/>
                    <a:pt x="248" y="266"/>
                    <a:pt x="248" y="266"/>
                  </a:cubicBezTo>
                  <a:cubicBezTo>
                    <a:pt x="241" y="260"/>
                    <a:pt x="235" y="250"/>
                    <a:pt x="235" y="250"/>
                  </a:cubicBezTo>
                  <a:cubicBezTo>
                    <a:pt x="235" y="250"/>
                    <a:pt x="235" y="250"/>
                    <a:pt x="235" y="250"/>
                  </a:cubicBezTo>
                  <a:cubicBezTo>
                    <a:pt x="218" y="225"/>
                    <a:pt x="220" y="195"/>
                    <a:pt x="268" y="159"/>
                  </a:cubicBezTo>
                  <a:cubicBezTo>
                    <a:pt x="397" y="63"/>
                    <a:pt x="331" y="32"/>
                    <a:pt x="308" y="0"/>
                  </a:cubicBezTo>
                  <a:cubicBezTo>
                    <a:pt x="308" y="0"/>
                    <a:pt x="470" y="43"/>
                    <a:pt x="345" y="159"/>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sz="1350">
                <a:solidFill>
                  <a:prstClr val="black"/>
                </a:solidFill>
              </a:endParaRPr>
            </a:p>
          </p:txBody>
        </p:sp>
        <p:grpSp>
          <p:nvGrpSpPr>
            <p:cNvPr id="21" name="Group 20"/>
            <p:cNvGrpSpPr/>
            <p:nvPr userDrawn="1"/>
          </p:nvGrpSpPr>
          <p:grpSpPr>
            <a:xfrm>
              <a:off x="7854696" y="2290960"/>
              <a:ext cx="1816309" cy="1816309"/>
              <a:chOff x="5181600" y="3402012"/>
              <a:chExt cx="2071687" cy="2071687"/>
            </a:xfrm>
          </p:grpSpPr>
          <p:sp>
            <p:nvSpPr>
              <p:cNvPr id="22" name="Oval 21"/>
              <p:cNvSpPr/>
              <p:nvPr/>
            </p:nvSpPr>
            <p:spPr>
              <a:xfrm>
                <a:off x="5181600" y="3402012"/>
                <a:ext cx="2071687" cy="207168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prstClr val="white"/>
                  </a:solidFill>
                </a:endParaRPr>
              </a:p>
            </p:txBody>
          </p:sp>
          <p:sp>
            <p:nvSpPr>
              <p:cNvPr id="23" name="Freeform 30"/>
              <p:cNvSpPr>
                <a:spLocks/>
              </p:cNvSpPr>
              <p:nvPr/>
            </p:nvSpPr>
            <p:spPr bwMode="auto">
              <a:xfrm>
                <a:off x="5399088" y="4029075"/>
                <a:ext cx="655638" cy="1023938"/>
              </a:xfrm>
              <a:custGeom>
                <a:avLst/>
                <a:gdLst>
                  <a:gd name="T0" fmla="*/ 113 w 175"/>
                  <a:gd name="T1" fmla="*/ 0 h 273"/>
                  <a:gd name="T2" fmla="*/ 148 w 175"/>
                  <a:gd name="T3" fmla="*/ 24 h 273"/>
                  <a:gd name="T4" fmla="*/ 171 w 175"/>
                  <a:gd name="T5" fmla="*/ 99 h 273"/>
                  <a:gd name="T6" fmla="*/ 150 w 175"/>
                  <a:gd name="T7" fmla="*/ 106 h 273"/>
                  <a:gd name="T8" fmla="*/ 129 w 175"/>
                  <a:gd name="T9" fmla="*/ 37 h 273"/>
                  <a:gd name="T10" fmla="*/ 117 w 175"/>
                  <a:gd name="T11" fmla="*/ 37 h 273"/>
                  <a:gd name="T12" fmla="*/ 152 w 175"/>
                  <a:gd name="T13" fmla="*/ 160 h 273"/>
                  <a:gd name="T14" fmla="*/ 119 w 175"/>
                  <a:gd name="T15" fmla="*/ 160 h 273"/>
                  <a:gd name="T16" fmla="*/ 119 w 175"/>
                  <a:gd name="T17" fmla="*/ 256 h 273"/>
                  <a:gd name="T18" fmla="*/ 94 w 175"/>
                  <a:gd name="T19" fmla="*/ 256 h 273"/>
                  <a:gd name="T20" fmla="*/ 94 w 175"/>
                  <a:gd name="T21" fmla="*/ 160 h 273"/>
                  <a:gd name="T22" fmla="*/ 81 w 175"/>
                  <a:gd name="T23" fmla="*/ 160 h 273"/>
                  <a:gd name="T24" fmla="*/ 81 w 175"/>
                  <a:gd name="T25" fmla="*/ 256 h 273"/>
                  <a:gd name="T26" fmla="*/ 57 w 175"/>
                  <a:gd name="T27" fmla="*/ 256 h 273"/>
                  <a:gd name="T28" fmla="*/ 57 w 175"/>
                  <a:gd name="T29" fmla="*/ 160 h 273"/>
                  <a:gd name="T30" fmla="*/ 23 w 175"/>
                  <a:gd name="T31" fmla="*/ 160 h 273"/>
                  <a:gd name="T32" fmla="*/ 58 w 175"/>
                  <a:gd name="T33" fmla="*/ 37 h 273"/>
                  <a:gd name="T34" fmla="*/ 46 w 175"/>
                  <a:gd name="T35" fmla="*/ 37 h 273"/>
                  <a:gd name="T36" fmla="*/ 26 w 175"/>
                  <a:gd name="T37" fmla="*/ 107 h 273"/>
                  <a:gd name="T38" fmla="*/ 5 w 175"/>
                  <a:gd name="T39" fmla="*/ 99 h 273"/>
                  <a:gd name="T40" fmla="*/ 28 w 175"/>
                  <a:gd name="T41" fmla="*/ 24 h 273"/>
                  <a:gd name="T42" fmla="*/ 60 w 175"/>
                  <a:gd name="T43" fmla="*/ 0 h 273"/>
                  <a:gd name="T44" fmla="*/ 113 w 175"/>
                  <a:gd name="T45" fmla="*/ 0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75" h="273">
                    <a:moveTo>
                      <a:pt x="113" y="0"/>
                    </a:moveTo>
                    <a:cubicBezTo>
                      <a:pt x="131" y="0"/>
                      <a:pt x="145" y="15"/>
                      <a:pt x="148" y="24"/>
                    </a:cubicBezTo>
                    <a:cubicBezTo>
                      <a:pt x="171" y="99"/>
                      <a:pt x="171" y="99"/>
                      <a:pt x="171" y="99"/>
                    </a:cubicBezTo>
                    <a:cubicBezTo>
                      <a:pt x="175" y="115"/>
                      <a:pt x="154" y="122"/>
                      <a:pt x="150" y="106"/>
                    </a:cubicBezTo>
                    <a:cubicBezTo>
                      <a:pt x="129" y="37"/>
                      <a:pt x="129" y="37"/>
                      <a:pt x="129" y="37"/>
                    </a:cubicBezTo>
                    <a:cubicBezTo>
                      <a:pt x="117" y="37"/>
                      <a:pt x="117" y="37"/>
                      <a:pt x="117" y="37"/>
                    </a:cubicBezTo>
                    <a:cubicBezTo>
                      <a:pt x="152" y="160"/>
                      <a:pt x="152" y="160"/>
                      <a:pt x="152" y="160"/>
                    </a:cubicBezTo>
                    <a:cubicBezTo>
                      <a:pt x="119" y="160"/>
                      <a:pt x="119" y="160"/>
                      <a:pt x="119" y="160"/>
                    </a:cubicBezTo>
                    <a:cubicBezTo>
                      <a:pt x="119" y="256"/>
                      <a:pt x="119" y="256"/>
                      <a:pt x="119" y="256"/>
                    </a:cubicBezTo>
                    <a:cubicBezTo>
                      <a:pt x="119" y="273"/>
                      <a:pt x="94" y="273"/>
                      <a:pt x="94" y="256"/>
                    </a:cubicBezTo>
                    <a:cubicBezTo>
                      <a:pt x="94" y="160"/>
                      <a:pt x="94" y="160"/>
                      <a:pt x="94" y="160"/>
                    </a:cubicBezTo>
                    <a:cubicBezTo>
                      <a:pt x="81" y="160"/>
                      <a:pt x="81" y="160"/>
                      <a:pt x="81" y="160"/>
                    </a:cubicBezTo>
                    <a:cubicBezTo>
                      <a:pt x="81" y="256"/>
                      <a:pt x="81" y="256"/>
                      <a:pt x="81" y="256"/>
                    </a:cubicBezTo>
                    <a:cubicBezTo>
                      <a:pt x="81" y="273"/>
                      <a:pt x="57" y="273"/>
                      <a:pt x="57" y="256"/>
                    </a:cubicBezTo>
                    <a:cubicBezTo>
                      <a:pt x="57" y="160"/>
                      <a:pt x="57" y="160"/>
                      <a:pt x="57" y="160"/>
                    </a:cubicBezTo>
                    <a:cubicBezTo>
                      <a:pt x="23" y="160"/>
                      <a:pt x="23" y="160"/>
                      <a:pt x="23" y="160"/>
                    </a:cubicBezTo>
                    <a:cubicBezTo>
                      <a:pt x="58" y="37"/>
                      <a:pt x="58" y="37"/>
                      <a:pt x="58" y="37"/>
                    </a:cubicBezTo>
                    <a:cubicBezTo>
                      <a:pt x="46" y="37"/>
                      <a:pt x="46" y="37"/>
                      <a:pt x="46" y="37"/>
                    </a:cubicBezTo>
                    <a:cubicBezTo>
                      <a:pt x="26" y="107"/>
                      <a:pt x="26" y="107"/>
                      <a:pt x="26" y="107"/>
                    </a:cubicBezTo>
                    <a:cubicBezTo>
                      <a:pt x="21" y="122"/>
                      <a:pt x="0" y="116"/>
                      <a:pt x="5" y="99"/>
                    </a:cubicBezTo>
                    <a:cubicBezTo>
                      <a:pt x="28" y="24"/>
                      <a:pt x="28" y="24"/>
                      <a:pt x="28" y="24"/>
                    </a:cubicBezTo>
                    <a:cubicBezTo>
                      <a:pt x="30" y="15"/>
                      <a:pt x="41" y="0"/>
                      <a:pt x="60" y="0"/>
                    </a:cubicBezTo>
                    <a:cubicBezTo>
                      <a:pt x="113" y="0"/>
                      <a:pt x="113" y="0"/>
                      <a:pt x="113"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solidFill>
                    <a:prstClr val="black"/>
                  </a:solidFill>
                </a:endParaRPr>
              </a:p>
            </p:txBody>
          </p:sp>
          <p:sp>
            <p:nvSpPr>
              <p:cNvPr id="24" name="Oval 31"/>
              <p:cNvSpPr>
                <a:spLocks noChangeArrowheads="1"/>
              </p:cNvSpPr>
              <p:nvPr/>
            </p:nvSpPr>
            <p:spPr bwMode="auto">
              <a:xfrm>
                <a:off x="5627688" y="3808413"/>
                <a:ext cx="198438" cy="1984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solidFill>
                    <a:prstClr val="black"/>
                  </a:solidFill>
                </a:endParaRPr>
              </a:p>
            </p:txBody>
          </p:sp>
          <p:sp>
            <p:nvSpPr>
              <p:cNvPr id="25" name="Oval 32"/>
              <p:cNvSpPr>
                <a:spLocks noChangeArrowheads="1"/>
              </p:cNvSpPr>
              <p:nvPr/>
            </p:nvSpPr>
            <p:spPr bwMode="auto">
              <a:xfrm>
                <a:off x="6602413" y="3803650"/>
                <a:ext cx="203200" cy="20320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solidFill>
                    <a:prstClr val="black"/>
                  </a:solidFill>
                </a:endParaRPr>
              </a:p>
            </p:txBody>
          </p:sp>
          <p:sp>
            <p:nvSpPr>
              <p:cNvPr id="26" name="Freeform 33"/>
              <p:cNvSpPr>
                <a:spLocks/>
              </p:cNvSpPr>
              <p:nvPr/>
            </p:nvSpPr>
            <p:spPr bwMode="auto">
              <a:xfrm>
                <a:off x="6442075" y="4025900"/>
                <a:ext cx="523875" cy="1008063"/>
              </a:xfrm>
              <a:custGeom>
                <a:avLst/>
                <a:gdLst>
                  <a:gd name="T0" fmla="*/ 34 w 140"/>
                  <a:gd name="T1" fmla="*/ 254 h 269"/>
                  <a:gd name="T2" fmla="*/ 49 w 140"/>
                  <a:gd name="T3" fmla="*/ 269 h 269"/>
                  <a:gd name="T4" fmla="*/ 64 w 140"/>
                  <a:gd name="T5" fmla="*/ 254 h 269"/>
                  <a:gd name="T6" fmla="*/ 64 w 140"/>
                  <a:gd name="T7" fmla="*/ 128 h 269"/>
                  <a:gd name="T8" fmla="*/ 76 w 140"/>
                  <a:gd name="T9" fmla="*/ 128 h 269"/>
                  <a:gd name="T10" fmla="*/ 76 w 140"/>
                  <a:gd name="T11" fmla="*/ 254 h 269"/>
                  <a:gd name="T12" fmla="*/ 91 w 140"/>
                  <a:gd name="T13" fmla="*/ 269 h 269"/>
                  <a:gd name="T14" fmla="*/ 106 w 140"/>
                  <a:gd name="T15" fmla="*/ 254 h 269"/>
                  <a:gd name="T16" fmla="*/ 106 w 140"/>
                  <a:gd name="T17" fmla="*/ 37 h 269"/>
                  <a:gd name="T18" fmla="*/ 119 w 140"/>
                  <a:gd name="T19" fmla="*/ 37 h 269"/>
                  <a:gd name="T20" fmla="*/ 119 w 140"/>
                  <a:gd name="T21" fmla="*/ 117 h 269"/>
                  <a:gd name="T22" fmla="*/ 140 w 140"/>
                  <a:gd name="T23" fmla="*/ 117 h 269"/>
                  <a:gd name="T24" fmla="*/ 140 w 140"/>
                  <a:gd name="T25" fmla="*/ 36 h 269"/>
                  <a:gd name="T26" fmla="*/ 105 w 140"/>
                  <a:gd name="T27" fmla="*/ 0 h 269"/>
                  <a:gd name="T28" fmla="*/ 34 w 140"/>
                  <a:gd name="T29" fmla="*/ 0 h 269"/>
                  <a:gd name="T30" fmla="*/ 0 w 140"/>
                  <a:gd name="T31" fmla="*/ 35 h 269"/>
                  <a:gd name="T32" fmla="*/ 0 w 140"/>
                  <a:gd name="T33" fmla="*/ 117 h 269"/>
                  <a:gd name="T34" fmla="*/ 21 w 140"/>
                  <a:gd name="T35" fmla="*/ 117 h 269"/>
                  <a:gd name="T36" fmla="*/ 21 w 140"/>
                  <a:gd name="T37" fmla="*/ 37 h 269"/>
                  <a:gd name="T38" fmla="*/ 34 w 140"/>
                  <a:gd name="T39" fmla="*/ 37 h 269"/>
                  <a:gd name="T40" fmla="*/ 34 w 140"/>
                  <a:gd name="T41" fmla="*/ 254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0" h="269">
                    <a:moveTo>
                      <a:pt x="34" y="254"/>
                    </a:moveTo>
                    <a:cubicBezTo>
                      <a:pt x="34" y="263"/>
                      <a:pt x="40" y="269"/>
                      <a:pt x="49" y="269"/>
                    </a:cubicBezTo>
                    <a:cubicBezTo>
                      <a:pt x="57" y="269"/>
                      <a:pt x="64" y="263"/>
                      <a:pt x="64" y="254"/>
                    </a:cubicBezTo>
                    <a:cubicBezTo>
                      <a:pt x="64" y="128"/>
                      <a:pt x="64" y="128"/>
                      <a:pt x="64" y="128"/>
                    </a:cubicBezTo>
                    <a:cubicBezTo>
                      <a:pt x="76" y="128"/>
                      <a:pt x="76" y="128"/>
                      <a:pt x="76" y="128"/>
                    </a:cubicBezTo>
                    <a:cubicBezTo>
                      <a:pt x="76" y="254"/>
                      <a:pt x="76" y="254"/>
                      <a:pt x="76" y="254"/>
                    </a:cubicBezTo>
                    <a:cubicBezTo>
                      <a:pt x="76" y="263"/>
                      <a:pt x="83" y="269"/>
                      <a:pt x="91" y="269"/>
                    </a:cubicBezTo>
                    <a:cubicBezTo>
                      <a:pt x="100" y="269"/>
                      <a:pt x="106" y="263"/>
                      <a:pt x="106" y="254"/>
                    </a:cubicBezTo>
                    <a:cubicBezTo>
                      <a:pt x="106" y="37"/>
                      <a:pt x="106" y="37"/>
                      <a:pt x="106" y="37"/>
                    </a:cubicBezTo>
                    <a:cubicBezTo>
                      <a:pt x="119" y="37"/>
                      <a:pt x="119" y="37"/>
                      <a:pt x="119" y="37"/>
                    </a:cubicBezTo>
                    <a:cubicBezTo>
                      <a:pt x="119" y="117"/>
                      <a:pt x="119" y="117"/>
                      <a:pt x="119" y="117"/>
                    </a:cubicBezTo>
                    <a:cubicBezTo>
                      <a:pt x="119" y="133"/>
                      <a:pt x="140" y="133"/>
                      <a:pt x="140" y="117"/>
                    </a:cubicBezTo>
                    <a:cubicBezTo>
                      <a:pt x="140" y="36"/>
                      <a:pt x="140" y="36"/>
                      <a:pt x="140" y="36"/>
                    </a:cubicBezTo>
                    <a:cubicBezTo>
                      <a:pt x="140" y="18"/>
                      <a:pt x="126" y="0"/>
                      <a:pt x="105" y="0"/>
                    </a:cubicBezTo>
                    <a:cubicBezTo>
                      <a:pt x="34" y="0"/>
                      <a:pt x="34" y="0"/>
                      <a:pt x="34" y="0"/>
                    </a:cubicBezTo>
                    <a:cubicBezTo>
                      <a:pt x="15" y="0"/>
                      <a:pt x="0" y="16"/>
                      <a:pt x="0" y="35"/>
                    </a:cubicBezTo>
                    <a:cubicBezTo>
                      <a:pt x="0" y="117"/>
                      <a:pt x="0" y="117"/>
                      <a:pt x="0" y="117"/>
                    </a:cubicBezTo>
                    <a:cubicBezTo>
                      <a:pt x="0" y="133"/>
                      <a:pt x="21" y="133"/>
                      <a:pt x="21" y="117"/>
                    </a:cubicBezTo>
                    <a:cubicBezTo>
                      <a:pt x="21" y="37"/>
                      <a:pt x="21" y="37"/>
                      <a:pt x="21" y="37"/>
                    </a:cubicBezTo>
                    <a:cubicBezTo>
                      <a:pt x="34" y="37"/>
                      <a:pt x="34" y="37"/>
                      <a:pt x="34" y="37"/>
                    </a:cubicBezTo>
                    <a:cubicBezTo>
                      <a:pt x="34" y="254"/>
                      <a:pt x="34" y="254"/>
                      <a:pt x="34" y="25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solidFill>
                    <a:prstClr val="black"/>
                  </a:solidFill>
                </a:endParaRPr>
              </a:p>
            </p:txBody>
          </p:sp>
          <p:cxnSp>
            <p:nvCxnSpPr>
              <p:cNvPr id="27" name="Straight Connector 26"/>
              <p:cNvCxnSpPr/>
              <p:nvPr/>
            </p:nvCxnSpPr>
            <p:spPr>
              <a:xfrm>
                <a:off x="6210300" y="3808413"/>
                <a:ext cx="0" cy="1225550"/>
              </a:xfrm>
              <a:prstGeom prst="line">
                <a:avLst/>
              </a:prstGeom>
              <a:ln w="38100" cap="rnd">
                <a:solidFill>
                  <a:schemeClr val="bg1"/>
                </a:solidFill>
              </a:ln>
            </p:spPr>
            <p:style>
              <a:lnRef idx="1">
                <a:schemeClr val="accent1"/>
              </a:lnRef>
              <a:fillRef idx="0">
                <a:schemeClr val="accent1"/>
              </a:fillRef>
              <a:effectRef idx="0">
                <a:schemeClr val="accent1"/>
              </a:effectRef>
              <a:fontRef idx="minor">
                <a:schemeClr val="tx1"/>
              </a:fontRef>
            </p:style>
          </p:cxnSp>
        </p:grpSp>
      </p:grpSp>
      <p:sp>
        <p:nvSpPr>
          <p:cNvPr id="28" name="Text Placeholder 13"/>
          <p:cNvSpPr>
            <a:spLocks noGrp="1"/>
          </p:cNvSpPr>
          <p:nvPr>
            <p:ph type="body" sz="quarter" idx="10" hasCustomPrompt="1"/>
          </p:nvPr>
        </p:nvSpPr>
        <p:spPr>
          <a:xfrm>
            <a:off x="2000250" y="4876800"/>
            <a:ext cx="5253004" cy="685800"/>
          </a:xfrm>
        </p:spPr>
        <p:txBody>
          <a:bodyPr anchor="ctr">
            <a:noAutofit/>
          </a:bodyPr>
          <a:lstStyle>
            <a:lvl1pPr marL="0" indent="0" algn="ctr">
              <a:spcBef>
                <a:spcPts val="0"/>
              </a:spcBef>
              <a:spcAft>
                <a:spcPts val="0"/>
              </a:spcAft>
              <a:buNone/>
              <a:defRPr sz="2700" baseline="0">
                <a:solidFill>
                  <a:schemeClr val="tx2"/>
                </a:solidFill>
              </a:defRPr>
            </a:lvl1pPr>
          </a:lstStyle>
          <a:p>
            <a:pPr lvl="0"/>
            <a:r>
              <a:rPr lang="en-US"/>
              <a:t>Click to edit Break Length</a:t>
            </a:r>
          </a:p>
        </p:txBody>
      </p:sp>
    </p:spTree>
    <p:extLst>
      <p:ext uri="{BB962C8B-B14F-4D97-AF65-F5344CB8AC3E}">
        <p14:creationId xmlns:p14="http://schemas.microsoft.com/office/powerpoint/2010/main" val="22909334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800"/>
            </a:lvl1pPr>
          </a:lstStyle>
          <a:p>
            <a:r>
              <a:rPr lang="en-US"/>
              <a:t>Click to edit Master title style</a:t>
            </a:r>
          </a:p>
        </p:txBody>
      </p:sp>
      <p:sp>
        <p:nvSpPr>
          <p:cNvPr id="3" name="Content Placeholder 2"/>
          <p:cNvSpPr>
            <a:spLocks noGrp="1"/>
          </p:cNvSpPr>
          <p:nvPr>
            <p:ph idx="1"/>
          </p:nvPr>
        </p:nvSpPr>
        <p:spPr/>
        <p:txBody>
          <a:bodyPr/>
          <a:lstStyle>
            <a:lvl1pPr>
              <a:spcBef>
                <a:spcPts val="300"/>
              </a:spcBef>
              <a:spcAft>
                <a:spcPts val="400"/>
              </a:spcAft>
              <a:defRPr/>
            </a:lvl1pPr>
            <a:lvl2pPr>
              <a:spcBef>
                <a:spcPts val="300"/>
              </a:spcBef>
              <a:spcAft>
                <a:spcPts val="400"/>
              </a:spcAft>
              <a:defRPr/>
            </a:lvl2pPr>
            <a:lvl3pPr>
              <a:spcBef>
                <a:spcPts val="300"/>
              </a:spcBef>
              <a:spcAft>
                <a:spcPts val="300"/>
              </a:spcAft>
              <a:defRPr/>
            </a:lvl3pPr>
            <a:lvl4pPr>
              <a:spcBef>
                <a:spcPts val="300"/>
              </a:spcBef>
              <a:spcAft>
                <a:spcPts val="300"/>
              </a:spcAft>
              <a:defRPr/>
            </a:lvl4pPr>
            <a:lvl5pPr>
              <a:spcBef>
                <a:spcPts val="300"/>
              </a:spcBef>
              <a:spcAft>
                <a:spcPts val="300"/>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80827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normAutofit/>
          </a:bodyPr>
          <a:lstStyle>
            <a:lvl1pPr>
              <a:defRPr sz="2400"/>
            </a:lvl1pPr>
            <a:lvl2pPr>
              <a:defRPr sz="2000"/>
            </a:lvl2pPr>
            <a:lvl3pPr>
              <a:defRPr sz="1800"/>
            </a:lvl3pPr>
            <a:lvl4pPr>
              <a:defRPr sz="1600"/>
            </a:lvl4pPr>
            <a:lvl5pPr>
              <a:defRPr sz="14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normAutofit/>
          </a:bodyPr>
          <a:lstStyle>
            <a:lvl1pPr>
              <a:defRPr sz="2400"/>
            </a:lvl1pPr>
            <a:lvl2pPr>
              <a:defRPr sz="2000"/>
            </a:lvl2pPr>
            <a:lvl3pPr>
              <a:defRPr sz="1800"/>
            </a:lvl3pPr>
            <a:lvl4pPr>
              <a:defRPr sz="1600"/>
            </a:lvl4pPr>
            <a:lvl5pPr>
              <a:defRPr sz="14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171411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Placeholder 1"/>
          <p:cNvSpPr>
            <a:spLocks noGrp="1"/>
          </p:cNvSpPr>
          <p:nvPr>
            <p:ph type="title"/>
          </p:nvPr>
        </p:nvSpPr>
        <p:spPr>
          <a:xfrm>
            <a:off x="457200" y="247718"/>
            <a:ext cx="8229600" cy="849244"/>
          </a:xfrm>
          <a:prstGeom prst="rect">
            <a:avLst/>
          </a:prstGeom>
        </p:spPr>
        <p:txBody>
          <a:bodyPr vert="horz" lIns="91440" tIns="45720" rIns="91440" bIns="45720" rtlCol="0" anchor="b" anchorCtr="0">
            <a:normAutofit/>
          </a:bodyPr>
          <a:lstStyle/>
          <a:p>
            <a:r>
              <a:rPr lang="en-US"/>
              <a:t>Click to edit Master title style</a:t>
            </a:r>
          </a:p>
        </p:txBody>
      </p:sp>
    </p:spTree>
    <p:extLst>
      <p:ext uri="{BB962C8B-B14F-4D97-AF65-F5344CB8AC3E}">
        <p14:creationId xmlns:p14="http://schemas.microsoft.com/office/powerpoint/2010/main" val="38757144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4" name="Snip Single Corner Rectangle 3"/>
          <p:cNvSpPr/>
          <p:nvPr userDrawn="1"/>
        </p:nvSpPr>
        <p:spPr>
          <a:xfrm flipH="1">
            <a:off x="0" y="6477000"/>
            <a:ext cx="9144000" cy="381000"/>
          </a:xfrm>
          <a:prstGeom prst="snip1Rect">
            <a:avLst>
              <a:gd name="adj" fmla="val 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5" name="Freeform 4"/>
          <p:cNvSpPr>
            <a:spLocks/>
          </p:cNvSpPr>
          <p:nvPr userDrawn="1"/>
        </p:nvSpPr>
        <p:spPr bwMode="auto">
          <a:xfrm flipV="1">
            <a:off x="43754" y="6477000"/>
            <a:ext cx="764699" cy="381000"/>
          </a:xfrm>
          <a:custGeom>
            <a:avLst/>
            <a:gdLst>
              <a:gd name="T0" fmla="*/ 0 w 2364"/>
              <a:gd name="T1" fmla="*/ 0 h 743"/>
              <a:gd name="T2" fmla="*/ 0 w 2364"/>
              <a:gd name="T3" fmla="*/ 743 h 743"/>
              <a:gd name="T4" fmla="*/ 2218 w 2364"/>
              <a:gd name="T5" fmla="*/ 743 h 743"/>
              <a:gd name="T6" fmla="*/ 2364 w 2364"/>
              <a:gd name="T7" fmla="*/ 0 h 743"/>
              <a:gd name="T8" fmla="*/ 0 w 2364"/>
              <a:gd name="T9" fmla="*/ 0 h 743"/>
              <a:gd name="connsiteX0" fmla="*/ 0 w 10000"/>
              <a:gd name="connsiteY0" fmla="*/ 0 h 10000"/>
              <a:gd name="connsiteX1" fmla="*/ 8534 w 10000"/>
              <a:gd name="connsiteY1" fmla="*/ 10000 h 10000"/>
              <a:gd name="connsiteX2" fmla="*/ 9382 w 10000"/>
              <a:gd name="connsiteY2" fmla="*/ 10000 h 10000"/>
              <a:gd name="connsiteX3" fmla="*/ 10000 w 10000"/>
              <a:gd name="connsiteY3" fmla="*/ 0 h 10000"/>
              <a:gd name="connsiteX4" fmla="*/ 0 w 10000"/>
              <a:gd name="connsiteY4" fmla="*/ 0 h 10000"/>
              <a:gd name="connsiteX0" fmla="*/ 0 w 1466"/>
              <a:gd name="connsiteY0" fmla="*/ 0 h 10000"/>
              <a:gd name="connsiteX1" fmla="*/ 0 w 1466"/>
              <a:gd name="connsiteY1" fmla="*/ 10000 h 10000"/>
              <a:gd name="connsiteX2" fmla="*/ 848 w 1466"/>
              <a:gd name="connsiteY2" fmla="*/ 10000 h 10000"/>
              <a:gd name="connsiteX3" fmla="*/ 1466 w 1466"/>
              <a:gd name="connsiteY3" fmla="*/ 0 h 10000"/>
              <a:gd name="connsiteX4" fmla="*/ 0 w 1466"/>
              <a:gd name="connsiteY4" fmla="*/ 0 h 10000"/>
              <a:gd name="connsiteX0" fmla="*/ 0 w 19821"/>
              <a:gd name="connsiteY0" fmla="*/ 0 h 10000"/>
              <a:gd name="connsiteX1" fmla="*/ 9821 w 19821"/>
              <a:gd name="connsiteY1" fmla="*/ 10000 h 10000"/>
              <a:gd name="connsiteX2" fmla="*/ 15605 w 19821"/>
              <a:gd name="connsiteY2" fmla="*/ 10000 h 10000"/>
              <a:gd name="connsiteX3" fmla="*/ 19821 w 19821"/>
              <a:gd name="connsiteY3" fmla="*/ 0 h 10000"/>
              <a:gd name="connsiteX4" fmla="*/ 0 w 19821"/>
              <a:gd name="connsiteY4" fmla="*/ 0 h 10000"/>
              <a:gd name="connsiteX0" fmla="*/ 93 w 19914"/>
              <a:gd name="connsiteY0" fmla="*/ 0 h 10000"/>
              <a:gd name="connsiteX1" fmla="*/ 0 w 19914"/>
              <a:gd name="connsiteY1" fmla="*/ 10000 h 10000"/>
              <a:gd name="connsiteX2" fmla="*/ 15698 w 19914"/>
              <a:gd name="connsiteY2" fmla="*/ 10000 h 10000"/>
              <a:gd name="connsiteX3" fmla="*/ 19914 w 19914"/>
              <a:gd name="connsiteY3" fmla="*/ 0 h 10000"/>
              <a:gd name="connsiteX4" fmla="*/ 93 w 19914"/>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14" h="10000">
                <a:moveTo>
                  <a:pt x="93" y="0"/>
                </a:moveTo>
                <a:cubicBezTo>
                  <a:pt x="62" y="3333"/>
                  <a:pt x="31" y="6667"/>
                  <a:pt x="0" y="10000"/>
                </a:cubicBezTo>
                <a:lnTo>
                  <a:pt x="15698" y="10000"/>
                </a:lnTo>
                <a:lnTo>
                  <a:pt x="19914" y="0"/>
                </a:lnTo>
                <a:lnTo>
                  <a:pt x="93" y="0"/>
                </a:lnTo>
                <a:close/>
              </a:path>
            </a:pathLst>
          </a:custGeom>
          <a:solidFill>
            <a:schemeClr val="bg2"/>
          </a:solidFill>
          <a:ln>
            <a:noFill/>
          </a:ln>
          <a:effec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6" name="Freeform 5"/>
          <p:cNvSpPr>
            <a:spLocks/>
          </p:cNvSpPr>
          <p:nvPr userDrawn="1"/>
        </p:nvSpPr>
        <p:spPr bwMode="auto">
          <a:xfrm flipV="1">
            <a:off x="-2317" y="6477000"/>
            <a:ext cx="764699" cy="381000"/>
          </a:xfrm>
          <a:custGeom>
            <a:avLst/>
            <a:gdLst>
              <a:gd name="T0" fmla="*/ 0 w 2364"/>
              <a:gd name="T1" fmla="*/ 0 h 743"/>
              <a:gd name="T2" fmla="*/ 0 w 2364"/>
              <a:gd name="T3" fmla="*/ 743 h 743"/>
              <a:gd name="T4" fmla="*/ 2218 w 2364"/>
              <a:gd name="T5" fmla="*/ 743 h 743"/>
              <a:gd name="T6" fmla="*/ 2364 w 2364"/>
              <a:gd name="T7" fmla="*/ 0 h 743"/>
              <a:gd name="T8" fmla="*/ 0 w 2364"/>
              <a:gd name="T9" fmla="*/ 0 h 743"/>
              <a:gd name="connsiteX0" fmla="*/ 0 w 10000"/>
              <a:gd name="connsiteY0" fmla="*/ 0 h 10000"/>
              <a:gd name="connsiteX1" fmla="*/ 8534 w 10000"/>
              <a:gd name="connsiteY1" fmla="*/ 10000 h 10000"/>
              <a:gd name="connsiteX2" fmla="*/ 9382 w 10000"/>
              <a:gd name="connsiteY2" fmla="*/ 10000 h 10000"/>
              <a:gd name="connsiteX3" fmla="*/ 10000 w 10000"/>
              <a:gd name="connsiteY3" fmla="*/ 0 h 10000"/>
              <a:gd name="connsiteX4" fmla="*/ 0 w 10000"/>
              <a:gd name="connsiteY4" fmla="*/ 0 h 10000"/>
              <a:gd name="connsiteX0" fmla="*/ 0 w 1466"/>
              <a:gd name="connsiteY0" fmla="*/ 0 h 10000"/>
              <a:gd name="connsiteX1" fmla="*/ 0 w 1466"/>
              <a:gd name="connsiteY1" fmla="*/ 10000 h 10000"/>
              <a:gd name="connsiteX2" fmla="*/ 848 w 1466"/>
              <a:gd name="connsiteY2" fmla="*/ 10000 h 10000"/>
              <a:gd name="connsiteX3" fmla="*/ 1466 w 1466"/>
              <a:gd name="connsiteY3" fmla="*/ 0 h 10000"/>
              <a:gd name="connsiteX4" fmla="*/ 0 w 1466"/>
              <a:gd name="connsiteY4" fmla="*/ 0 h 10000"/>
              <a:gd name="connsiteX0" fmla="*/ 0 w 19821"/>
              <a:gd name="connsiteY0" fmla="*/ 0 h 10000"/>
              <a:gd name="connsiteX1" fmla="*/ 9821 w 19821"/>
              <a:gd name="connsiteY1" fmla="*/ 10000 h 10000"/>
              <a:gd name="connsiteX2" fmla="*/ 15605 w 19821"/>
              <a:gd name="connsiteY2" fmla="*/ 10000 h 10000"/>
              <a:gd name="connsiteX3" fmla="*/ 19821 w 19821"/>
              <a:gd name="connsiteY3" fmla="*/ 0 h 10000"/>
              <a:gd name="connsiteX4" fmla="*/ 0 w 19821"/>
              <a:gd name="connsiteY4" fmla="*/ 0 h 10000"/>
              <a:gd name="connsiteX0" fmla="*/ 93 w 19914"/>
              <a:gd name="connsiteY0" fmla="*/ 0 h 10000"/>
              <a:gd name="connsiteX1" fmla="*/ 0 w 19914"/>
              <a:gd name="connsiteY1" fmla="*/ 10000 h 10000"/>
              <a:gd name="connsiteX2" fmla="*/ 15698 w 19914"/>
              <a:gd name="connsiteY2" fmla="*/ 10000 h 10000"/>
              <a:gd name="connsiteX3" fmla="*/ 19914 w 19914"/>
              <a:gd name="connsiteY3" fmla="*/ 0 h 10000"/>
              <a:gd name="connsiteX4" fmla="*/ 93 w 19914"/>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14" h="10000">
                <a:moveTo>
                  <a:pt x="93" y="0"/>
                </a:moveTo>
                <a:cubicBezTo>
                  <a:pt x="62" y="3333"/>
                  <a:pt x="31" y="6667"/>
                  <a:pt x="0" y="10000"/>
                </a:cubicBezTo>
                <a:lnTo>
                  <a:pt x="15698" y="10000"/>
                </a:lnTo>
                <a:lnTo>
                  <a:pt x="19914" y="0"/>
                </a:lnTo>
                <a:lnTo>
                  <a:pt x="93" y="0"/>
                </a:lnTo>
                <a:close/>
              </a:path>
            </a:pathLst>
          </a:custGeom>
          <a:solidFill>
            <a:schemeClr val="accent5"/>
          </a:solidFill>
          <a:ln>
            <a:noFill/>
          </a:ln>
          <a:effec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7" name="Slide Number Placeholder 5"/>
          <p:cNvSpPr txBox="1">
            <a:spLocks/>
          </p:cNvSpPr>
          <p:nvPr userDrawn="1"/>
        </p:nvSpPr>
        <p:spPr>
          <a:xfrm>
            <a:off x="92978" y="6528033"/>
            <a:ext cx="381000" cy="273844"/>
          </a:xfrm>
          <a:prstGeom prst="rect">
            <a:avLst/>
          </a:prstGeom>
        </p:spPr>
        <p:txBody>
          <a:bodyPr vert="horz" lIns="91440" tIns="45720" rIns="91440" bIns="45720" rtlCol="0" anchor="ctr"/>
          <a:lstStyle>
            <a:defPPr>
              <a:defRPr lang="en-US"/>
            </a:defPPr>
            <a:lvl1pPr marL="0" algn="ctr" defTabSz="914400" rtl="0" eaLnBrk="1" latinLnBrk="0" hangingPunct="1">
              <a:defRPr sz="1000" b="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746A045-542F-428B-926C-15C9557EA5EF}" type="slidenum">
              <a:rPr lang="en-US" smtClean="0">
                <a:solidFill>
                  <a:prstClr val="white"/>
                </a:solidFill>
              </a:rPr>
              <a:pPr/>
              <a:t>‹#›</a:t>
            </a:fld>
            <a:endParaRPr lang="en-US">
              <a:solidFill>
                <a:prstClr val="white"/>
              </a:solidFill>
            </a:endParaRPr>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239000" y="6546977"/>
            <a:ext cx="1447802" cy="255753"/>
          </a:xfrm>
          <a:prstGeom prst="rect">
            <a:avLst/>
          </a:prstGeom>
        </p:spPr>
      </p:pic>
    </p:spTree>
    <p:extLst>
      <p:ext uri="{BB962C8B-B14F-4D97-AF65-F5344CB8AC3E}">
        <p14:creationId xmlns:p14="http://schemas.microsoft.com/office/powerpoint/2010/main" val="3760102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Slide_Break_1">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114800" y="-7938"/>
            <a:ext cx="5029200" cy="6869113"/>
          </a:xfrm>
          <a:prstGeom prst="rect">
            <a:avLst/>
          </a:prstGeom>
        </p:spPr>
      </p:pic>
      <p:sp>
        <p:nvSpPr>
          <p:cNvPr id="7" name="Freeform 5"/>
          <p:cNvSpPr>
            <a:spLocks/>
          </p:cNvSpPr>
          <p:nvPr userDrawn="1"/>
        </p:nvSpPr>
        <p:spPr bwMode="auto">
          <a:xfrm>
            <a:off x="-7938" y="-7938"/>
            <a:ext cx="6024563" cy="6869113"/>
          </a:xfrm>
          <a:custGeom>
            <a:avLst/>
            <a:gdLst>
              <a:gd name="T0" fmla="*/ 0 w 3795"/>
              <a:gd name="T1" fmla="*/ 4327 h 4327"/>
              <a:gd name="T2" fmla="*/ 0 w 3795"/>
              <a:gd name="T3" fmla="*/ 0 h 4327"/>
              <a:gd name="T4" fmla="*/ 2941 w 3795"/>
              <a:gd name="T5" fmla="*/ 0 h 4327"/>
              <a:gd name="T6" fmla="*/ 3795 w 3795"/>
              <a:gd name="T7" fmla="*/ 4327 h 4327"/>
              <a:gd name="T8" fmla="*/ 0 w 3795"/>
              <a:gd name="T9" fmla="*/ 4327 h 4327"/>
            </a:gdLst>
            <a:ahLst/>
            <a:cxnLst>
              <a:cxn ang="0">
                <a:pos x="T0" y="T1"/>
              </a:cxn>
              <a:cxn ang="0">
                <a:pos x="T2" y="T3"/>
              </a:cxn>
              <a:cxn ang="0">
                <a:pos x="T4" y="T5"/>
              </a:cxn>
              <a:cxn ang="0">
                <a:pos x="T6" y="T7"/>
              </a:cxn>
              <a:cxn ang="0">
                <a:pos x="T8" y="T9"/>
              </a:cxn>
            </a:cxnLst>
            <a:rect l="0" t="0" r="r" b="b"/>
            <a:pathLst>
              <a:path w="3795" h="4327">
                <a:moveTo>
                  <a:pt x="0" y="4327"/>
                </a:moveTo>
                <a:lnTo>
                  <a:pt x="0" y="0"/>
                </a:lnTo>
                <a:lnTo>
                  <a:pt x="2941" y="0"/>
                </a:lnTo>
                <a:lnTo>
                  <a:pt x="3795" y="4327"/>
                </a:lnTo>
                <a:lnTo>
                  <a:pt x="0" y="4327"/>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8" name="Freeform 6"/>
          <p:cNvSpPr>
            <a:spLocks/>
          </p:cNvSpPr>
          <p:nvPr userDrawn="1"/>
        </p:nvSpPr>
        <p:spPr bwMode="auto">
          <a:xfrm>
            <a:off x="1489737" y="-7938"/>
            <a:ext cx="4526888" cy="6869113"/>
          </a:xfrm>
          <a:custGeom>
            <a:avLst/>
            <a:gdLst>
              <a:gd name="T0" fmla="*/ 0 w 2925"/>
              <a:gd name="T1" fmla="*/ 3110 h 4327"/>
              <a:gd name="T2" fmla="*/ 2071 w 2925"/>
              <a:gd name="T3" fmla="*/ 0 h 4327"/>
              <a:gd name="T4" fmla="*/ 2925 w 2925"/>
              <a:gd name="T5" fmla="*/ 4327 h 4327"/>
              <a:gd name="T6" fmla="*/ 0 w 2925"/>
              <a:gd name="T7" fmla="*/ 3110 h 4327"/>
              <a:gd name="connsiteX0" fmla="*/ 0 w 9749"/>
              <a:gd name="connsiteY0" fmla="*/ 5960 h 10000"/>
              <a:gd name="connsiteX1" fmla="*/ 6829 w 9749"/>
              <a:gd name="connsiteY1" fmla="*/ 0 h 10000"/>
              <a:gd name="connsiteX2" fmla="*/ 9749 w 9749"/>
              <a:gd name="connsiteY2" fmla="*/ 10000 h 10000"/>
              <a:gd name="connsiteX3" fmla="*/ 0 w 9749"/>
              <a:gd name="connsiteY3" fmla="*/ 5960 h 10000"/>
            </a:gdLst>
            <a:ahLst/>
            <a:cxnLst>
              <a:cxn ang="0">
                <a:pos x="connsiteX0" y="connsiteY0"/>
              </a:cxn>
              <a:cxn ang="0">
                <a:pos x="connsiteX1" y="connsiteY1"/>
              </a:cxn>
              <a:cxn ang="0">
                <a:pos x="connsiteX2" y="connsiteY2"/>
              </a:cxn>
              <a:cxn ang="0">
                <a:pos x="connsiteX3" y="connsiteY3"/>
              </a:cxn>
            </a:cxnLst>
            <a:rect l="l" t="t" r="r" b="b"/>
            <a:pathLst>
              <a:path w="9749" h="10000">
                <a:moveTo>
                  <a:pt x="0" y="5960"/>
                </a:moveTo>
                <a:lnTo>
                  <a:pt x="6829" y="0"/>
                </a:lnTo>
                <a:lnTo>
                  <a:pt x="9749" y="10000"/>
                </a:lnTo>
                <a:lnTo>
                  <a:pt x="0" y="5960"/>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9" name="Freeform 7"/>
          <p:cNvSpPr>
            <a:spLocks/>
          </p:cNvSpPr>
          <p:nvPr userDrawn="1"/>
        </p:nvSpPr>
        <p:spPr bwMode="auto">
          <a:xfrm>
            <a:off x="-7938" y="2249487"/>
            <a:ext cx="5899150" cy="2303463"/>
          </a:xfrm>
          <a:custGeom>
            <a:avLst/>
            <a:gdLst>
              <a:gd name="T0" fmla="*/ 0 w 3716"/>
              <a:gd name="T1" fmla="*/ 0 h 1451"/>
              <a:gd name="T2" fmla="*/ 3431 w 3716"/>
              <a:gd name="T3" fmla="*/ 0 h 1451"/>
              <a:gd name="T4" fmla="*/ 3716 w 3716"/>
              <a:gd name="T5" fmla="*/ 1451 h 1451"/>
              <a:gd name="T6" fmla="*/ 0 w 3716"/>
              <a:gd name="T7" fmla="*/ 1451 h 1451"/>
              <a:gd name="T8" fmla="*/ 0 w 3716"/>
              <a:gd name="T9" fmla="*/ 0 h 1451"/>
            </a:gdLst>
            <a:ahLst/>
            <a:cxnLst>
              <a:cxn ang="0">
                <a:pos x="T0" y="T1"/>
              </a:cxn>
              <a:cxn ang="0">
                <a:pos x="T2" y="T3"/>
              </a:cxn>
              <a:cxn ang="0">
                <a:pos x="T4" y="T5"/>
              </a:cxn>
              <a:cxn ang="0">
                <a:pos x="T6" y="T7"/>
              </a:cxn>
              <a:cxn ang="0">
                <a:pos x="T8" y="T9"/>
              </a:cxn>
            </a:cxnLst>
            <a:rect l="0" t="0" r="r" b="b"/>
            <a:pathLst>
              <a:path w="3716" h="1451">
                <a:moveTo>
                  <a:pt x="0" y="0"/>
                </a:moveTo>
                <a:lnTo>
                  <a:pt x="3431" y="0"/>
                </a:lnTo>
                <a:lnTo>
                  <a:pt x="3716" y="1451"/>
                </a:lnTo>
                <a:lnTo>
                  <a:pt x="0" y="1451"/>
                </a:lnTo>
                <a:lnTo>
                  <a:pt x="0" y="0"/>
                </a:lnTo>
                <a:close/>
              </a:path>
            </a:pathLst>
          </a:custGeom>
          <a:solidFill>
            <a:schemeClr val="bg1"/>
          </a:solidFill>
          <a:ln>
            <a:noFill/>
          </a:ln>
          <a:effectLst>
            <a:outerShdw blurRad="50800" dist="38100" dir="5400000" algn="t"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1" name="Freeform 9"/>
          <p:cNvSpPr>
            <a:spLocks/>
          </p:cNvSpPr>
          <p:nvPr userDrawn="1"/>
        </p:nvSpPr>
        <p:spPr bwMode="auto">
          <a:xfrm>
            <a:off x="5557837" y="4552950"/>
            <a:ext cx="333375" cy="300038"/>
          </a:xfrm>
          <a:custGeom>
            <a:avLst/>
            <a:gdLst>
              <a:gd name="T0" fmla="*/ 0 w 210"/>
              <a:gd name="T1" fmla="*/ 0 h 189"/>
              <a:gd name="T2" fmla="*/ 210 w 210"/>
              <a:gd name="T3" fmla="*/ 0 h 189"/>
              <a:gd name="T4" fmla="*/ 40 w 210"/>
              <a:gd name="T5" fmla="*/ 189 h 189"/>
              <a:gd name="T6" fmla="*/ 0 w 210"/>
              <a:gd name="T7" fmla="*/ 0 h 189"/>
            </a:gdLst>
            <a:ahLst/>
            <a:cxnLst>
              <a:cxn ang="0">
                <a:pos x="T0" y="T1"/>
              </a:cxn>
              <a:cxn ang="0">
                <a:pos x="T2" y="T3"/>
              </a:cxn>
              <a:cxn ang="0">
                <a:pos x="T4" y="T5"/>
              </a:cxn>
              <a:cxn ang="0">
                <a:pos x="T6" y="T7"/>
              </a:cxn>
            </a:cxnLst>
            <a:rect l="0" t="0" r="r" b="b"/>
            <a:pathLst>
              <a:path w="210" h="189">
                <a:moveTo>
                  <a:pt x="0" y="0"/>
                </a:moveTo>
                <a:lnTo>
                  <a:pt x="210" y="0"/>
                </a:lnTo>
                <a:lnTo>
                  <a:pt x="40" y="189"/>
                </a:lnTo>
                <a:lnTo>
                  <a:pt x="0" y="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2" name="TextBox 11"/>
          <p:cNvSpPr txBox="1"/>
          <p:nvPr userDrawn="1"/>
        </p:nvSpPr>
        <p:spPr>
          <a:xfrm>
            <a:off x="152400" y="6566356"/>
            <a:ext cx="1572546" cy="215444"/>
          </a:xfrm>
          <a:prstGeom prst="rect">
            <a:avLst/>
          </a:prstGeom>
          <a:noFill/>
        </p:spPr>
        <p:txBody>
          <a:bodyPr wrap="none" lIns="0" rIns="0" rtlCol="0" anchor="b" anchorCtr="0">
            <a:spAutoFit/>
          </a:bodyPr>
          <a:lstStyle/>
          <a:p>
            <a:pPr fontAlgn="base">
              <a:spcBef>
                <a:spcPct val="0"/>
              </a:spcBef>
              <a:spcAft>
                <a:spcPct val="0"/>
              </a:spcAft>
              <a:defRPr/>
            </a:pPr>
            <a:r>
              <a:rPr lang="en-US" sz="800">
                <a:solidFill>
                  <a:prstClr val="white"/>
                </a:solidFill>
              </a:rPr>
              <a:t>© 2018 Valero. All rights reserved.</a:t>
            </a:r>
            <a:endParaRPr lang="en-GB" sz="800">
              <a:solidFill>
                <a:prstClr val="white"/>
              </a:solidFill>
            </a:endParaRPr>
          </a:p>
        </p:txBody>
      </p:sp>
      <p:sp>
        <p:nvSpPr>
          <p:cNvPr id="3" name="Title 1"/>
          <p:cNvSpPr>
            <a:spLocks noGrp="1"/>
          </p:cNvSpPr>
          <p:nvPr>
            <p:ph type="ctrTitle" hasCustomPrompt="1"/>
          </p:nvPr>
        </p:nvSpPr>
        <p:spPr>
          <a:xfrm>
            <a:off x="508000" y="2545975"/>
            <a:ext cx="4368800" cy="1143000"/>
          </a:xfrm>
        </p:spPr>
        <p:txBody>
          <a:bodyPr anchor="t" anchorCtr="0">
            <a:noAutofit/>
          </a:bodyPr>
          <a:lstStyle>
            <a:lvl1pPr algn="l">
              <a:defRPr sz="3200">
                <a:solidFill>
                  <a:schemeClr val="tx2"/>
                </a:solidFill>
              </a:defRPr>
            </a:lvl1pPr>
          </a:lstStyle>
          <a:p>
            <a:r>
              <a:rPr lang="en-US"/>
              <a:t>Click to edit Section title style</a:t>
            </a:r>
          </a:p>
        </p:txBody>
      </p:sp>
      <p:sp>
        <p:nvSpPr>
          <p:cNvPr id="4" name="Subtitle 2"/>
          <p:cNvSpPr>
            <a:spLocks noGrp="1"/>
          </p:cNvSpPr>
          <p:nvPr>
            <p:ph type="subTitle" idx="1" hasCustomPrompt="1"/>
          </p:nvPr>
        </p:nvSpPr>
        <p:spPr>
          <a:xfrm>
            <a:off x="508000" y="3895276"/>
            <a:ext cx="4368800" cy="403300"/>
          </a:xfrm>
        </p:spPr>
        <p:txBody>
          <a:bodyPr>
            <a:noAutofit/>
          </a:bodyPr>
          <a:lstStyle>
            <a:lvl1pPr marL="0" indent="0" algn="ctr">
              <a:buNone/>
              <a:defRPr sz="2000">
                <a:solidFill>
                  <a:schemeClr val="accent5"/>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Section subtitle style</a:t>
            </a:r>
          </a:p>
        </p:txBody>
      </p:sp>
      <p:pic>
        <p:nvPicPr>
          <p:cNvPr id="13" name="Picture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34984" y="406183"/>
            <a:ext cx="1205397" cy="854341"/>
          </a:xfrm>
          <a:prstGeom prst="rect">
            <a:avLst/>
          </a:prstGeom>
        </p:spPr>
      </p:pic>
    </p:spTree>
    <p:extLst>
      <p:ext uri="{BB962C8B-B14F-4D97-AF65-F5344CB8AC3E}">
        <p14:creationId xmlns:p14="http://schemas.microsoft.com/office/powerpoint/2010/main" val="27310500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Slide_Break_2">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114800" y="0"/>
            <a:ext cx="5029200" cy="6858000"/>
          </a:xfrm>
          <a:prstGeom prst="rect">
            <a:avLst/>
          </a:prstGeom>
        </p:spPr>
      </p:pic>
      <p:sp>
        <p:nvSpPr>
          <p:cNvPr id="7" name="Freeform 5"/>
          <p:cNvSpPr>
            <a:spLocks/>
          </p:cNvSpPr>
          <p:nvPr userDrawn="1"/>
        </p:nvSpPr>
        <p:spPr bwMode="auto">
          <a:xfrm>
            <a:off x="-7938" y="-7938"/>
            <a:ext cx="6024563" cy="6869113"/>
          </a:xfrm>
          <a:custGeom>
            <a:avLst/>
            <a:gdLst>
              <a:gd name="T0" fmla="*/ 0 w 3795"/>
              <a:gd name="T1" fmla="*/ 4327 h 4327"/>
              <a:gd name="T2" fmla="*/ 0 w 3795"/>
              <a:gd name="T3" fmla="*/ 0 h 4327"/>
              <a:gd name="T4" fmla="*/ 2941 w 3795"/>
              <a:gd name="T5" fmla="*/ 0 h 4327"/>
              <a:gd name="T6" fmla="*/ 3795 w 3795"/>
              <a:gd name="T7" fmla="*/ 4327 h 4327"/>
              <a:gd name="T8" fmla="*/ 0 w 3795"/>
              <a:gd name="T9" fmla="*/ 4327 h 4327"/>
            </a:gdLst>
            <a:ahLst/>
            <a:cxnLst>
              <a:cxn ang="0">
                <a:pos x="T0" y="T1"/>
              </a:cxn>
              <a:cxn ang="0">
                <a:pos x="T2" y="T3"/>
              </a:cxn>
              <a:cxn ang="0">
                <a:pos x="T4" y="T5"/>
              </a:cxn>
              <a:cxn ang="0">
                <a:pos x="T6" y="T7"/>
              </a:cxn>
              <a:cxn ang="0">
                <a:pos x="T8" y="T9"/>
              </a:cxn>
            </a:cxnLst>
            <a:rect l="0" t="0" r="r" b="b"/>
            <a:pathLst>
              <a:path w="3795" h="4327">
                <a:moveTo>
                  <a:pt x="0" y="4327"/>
                </a:moveTo>
                <a:lnTo>
                  <a:pt x="0" y="0"/>
                </a:lnTo>
                <a:lnTo>
                  <a:pt x="2941" y="0"/>
                </a:lnTo>
                <a:lnTo>
                  <a:pt x="3795" y="4327"/>
                </a:lnTo>
                <a:lnTo>
                  <a:pt x="0" y="4327"/>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0" name="Freeform 6"/>
          <p:cNvSpPr>
            <a:spLocks/>
          </p:cNvSpPr>
          <p:nvPr userDrawn="1"/>
        </p:nvSpPr>
        <p:spPr bwMode="auto">
          <a:xfrm>
            <a:off x="1489737" y="-7938"/>
            <a:ext cx="4526888" cy="6869113"/>
          </a:xfrm>
          <a:custGeom>
            <a:avLst/>
            <a:gdLst>
              <a:gd name="T0" fmla="*/ 0 w 2925"/>
              <a:gd name="T1" fmla="*/ 3110 h 4327"/>
              <a:gd name="T2" fmla="*/ 2071 w 2925"/>
              <a:gd name="T3" fmla="*/ 0 h 4327"/>
              <a:gd name="T4" fmla="*/ 2925 w 2925"/>
              <a:gd name="T5" fmla="*/ 4327 h 4327"/>
              <a:gd name="T6" fmla="*/ 0 w 2925"/>
              <a:gd name="T7" fmla="*/ 3110 h 4327"/>
              <a:gd name="connsiteX0" fmla="*/ 0 w 9749"/>
              <a:gd name="connsiteY0" fmla="*/ 5960 h 10000"/>
              <a:gd name="connsiteX1" fmla="*/ 6829 w 9749"/>
              <a:gd name="connsiteY1" fmla="*/ 0 h 10000"/>
              <a:gd name="connsiteX2" fmla="*/ 9749 w 9749"/>
              <a:gd name="connsiteY2" fmla="*/ 10000 h 10000"/>
              <a:gd name="connsiteX3" fmla="*/ 0 w 9749"/>
              <a:gd name="connsiteY3" fmla="*/ 5960 h 10000"/>
            </a:gdLst>
            <a:ahLst/>
            <a:cxnLst>
              <a:cxn ang="0">
                <a:pos x="connsiteX0" y="connsiteY0"/>
              </a:cxn>
              <a:cxn ang="0">
                <a:pos x="connsiteX1" y="connsiteY1"/>
              </a:cxn>
              <a:cxn ang="0">
                <a:pos x="connsiteX2" y="connsiteY2"/>
              </a:cxn>
              <a:cxn ang="0">
                <a:pos x="connsiteX3" y="connsiteY3"/>
              </a:cxn>
            </a:cxnLst>
            <a:rect l="l" t="t" r="r" b="b"/>
            <a:pathLst>
              <a:path w="9749" h="10000">
                <a:moveTo>
                  <a:pt x="0" y="5960"/>
                </a:moveTo>
                <a:lnTo>
                  <a:pt x="6829" y="0"/>
                </a:lnTo>
                <a:lnTo>
                  <a:pt x="9749" y="10000"/>
                </a:lnTo>
                <a:lnTo>
                  <a:pt x="0" y="5960"/>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9" name="Freeform 7"/>
          <p:cNvSpPr>
            <a:spLocks/>
          </p:cNvSpPr>
          <p:nvPr userDrawn="1"/>
        </p:nvSpPr>
        <p:spPr bwMode="auto">
          <a:xfrm>
            <a:off x="-7938" y="2249487"/>
            <a:ext cx="5899150" cy="2303463"/>
          </a:xfrm>
          <a:custGeom>
            <a:avLst/>
            <a:gdLst>
              <a:gd name="T0" fmla="*/ 0 w 3716"/>
              <a:gd name="T1" fmla="*/ 0 h 1451"/>
              <a:gd name="T2" fmla="*/ 3431 w 3716"/>
              <a:gd name="T3" fmla="*/ 0 h 1451"/>
              <a:gd name="T4" fmla="*/ 3716 w 3716"/>
              <a:gd name="T5" fmla="*/ 1451 h 1451"/>
              <a:gd name="T6" fmla="*/ 0 w 3716"/>
              <a:gd name="T7" fmla="*/ 1451 h 1451"/>
              <a:gd name="T8" fmla="*/ 0 w 3716"/>
              <a:gd name="T9" fmla="*/ 0 h 1451"/>
            </a:gdLst>
            <a:ahLst/>
            <a:cxnLst>
              <a:cxn ang="0">
                <a:pos x="T0" y="T1"/>
              </a:cxn>
              <a:cxn ang="0">
                <a:pos x="T2" y="T3"/>
              </a:cxn>
              <a:cxn ang="0">
                <a:pos x="T4" y="T5"/>
              </a:cxn>
              <a:cxn ang="0">
                <a:pos x="T6" y="T7"/>
              </a:cxn>
              <a:cxn ang="0">
                <a:pos x="T8" y="T9"/>
              </a:cxn>
            </a:cxnLst>
            <a:rect l="0" t="0" r="r" b="b"/>
            <a:pathLst>
              <a:path w="3716" h="1451">
                <a:moveTo>
                  <a:pt x="0" y="0"/>
                </a:moveTo>
                <a:lnTo>
                  <a:pt x="3431" y="0"/>
                </a:lnTo>
                <a:lnTo>
                  <a:pt x="3716" y="1451"/>
                </a:lnTo>
                <a:lnTo>
                  <a:pt x="0" y="1451"/>
                </a:lnTo>
                <a:lnTo>
                  <a:pt x="0" y="0"/>
                </a:lnTo>
                <a:close/>
              </a:path>
            </a:pathLst>
          </a:custGeom>
          <a:solidFill>
            <a:schemeClr val="bg1"/>
          </a:solidFill>
          <a:ln>
            <a:noFill/>
          </a:ln>
          <a:effectLst>
            <a:outerShdw blurRad="50800" dist="38100" dir="5400000" algn="t"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1" name="Freeform 9"/>
          <p:cNvSpPr>
            <a:spLocks/>
          </p:cNvSpPr>
          <p:nvPr userDrawn="1"/>
        </p:nvSpPr>
        <p:spPr bwMode="auto">
          <a:xfrm>
            <a:off x="5557837" y="4552950"/>
            <a:ext cx="333375" cy="300038"/>
          </a:xfrm>
          <a:custGeom>
            <a:avLst/>
            <a:gdLst>
              <a:gd name="T0" fmla="*/ 0 w 210"/>
              <a:gd name="T1" fmla="*/ 0 h 189"/>
              <a:gd name="T2" fmla="*/ 210 w 210"/>
              <a:gd name="T3" fmla="*/ 0 h 189"/>
              <a:gd name="T4" fmla="*/ 40 w 210"/>
              <a:gd name="T5" fmla="*/ 189 h 189"/>
              <a:gd name="T6" fmla="*/ 0 w 210"/>
              <a:gd name="T7" fmla="*/ 0 h 189"/>
            </a:gdLst>
            <a:ahLst/>
            <a:cxnLst>
              <a:cxn ang="0">
                <a:pos x="T0" y="T1"/>
              </a:cxn>
              <a:cxn ang="0">
                <a:pos x="T2" y="T3"/>
              </a:cxn>
              <a:cxn ang="0">
                <a:pos x="T4" y="T5"/>
              </a:cxn>
              <a:cxn ang="0">
                <a:pos x="T6" y="T7"/>
              </a:cxn>
            </a:cxnLst>
            <a:rect l="0" t="0" r="r" b="b"/>
            <a:pathLst>
              <a:path w="210" h="189">
                <a:moveTo>
                  <a:pt x="0" y="0"/>
                </a:moveTo>
                <a:lnTo>
                  <a:pt x="210" y="0"/>
                </a:lnTo>
                <a:lnTo>
                  <a:pt x="40" y="189"/>
                </a:lnTo>
                <a:lnTo>
                  <a:pt x="0" y="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3" name="Title 1"/>
          <p:cNvSpPr>
            <a:spLocks noGrp="1"/>
          </p:cNvSpPr>
          <p:nvPr>
            <p:ph type="ctrTitle" hasCustomPrompt="1"/>
          </p:nvPr>
        </p:nvSpPr>
        <p:spPr>
          <a:xfrm>
            <a:off x="508000" y="2545975"/>
            <a:ext cx="4368800" cy="1143000"/>
          </a:xfrm>
        </p:spPr>
        <p:txBody>
          <a:bodyPr anchor="t" anchorCtr="0">
            <a:noAutofit/>
          </a:bodyPr>
          <a:lstStyle>
            <a:lvl1pPr algn="l">
              <a:defRPr sz="3200">
                <a:solidFill>
                  <a:schemeClr val="tx2"/>
                </a:solidFill>
              </a:defRPr>
            </a:lvl1pPr>
          </a:lstStyle>
          <a:p>
            <a:r>
              <a:rPr lang="en-US"/>
              <a:t>Click to edit Section title style</a:t>
            </a:r>
          </a:p>
        </p:txBody>
      </p:sp>
      <p:sp>
        <p:nvSpPr>
          <p:cNvPr id="14" name="Subtitle 2"/>
          <p:cNvSpPr>
            <a:spLocks noGrp="1"/>
          </p:cNvSpPr>
          <p:nvPr>
            <p:ph type="subTitle" idx="1" hasCustomPrompt="1"/>
          </p:nvPr>
        </p:nvSpPr>
        <p:spPr>
          <a:xfrm>
            <a:off x="508000" y="3895276"/>
            <a:ext cx="4368800" cy="403300"/>
          </a:xfrm>
        </p:spPr>
        <p:txBody>
          <a:bodyPr>
            <a:noAutofit/>
          </a:bodyPr>
          <a:lstStyle>
            <a:lvl1pPr marL="0" indent="0" algn="ctr">
              <a:buNone/>
              <a:defRPr sz="2000">
                <a:solidFill>
                  <a:schemeClr val="accent5"/>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Section subtitle style</a:t>
            </a:r>
          </a:p>
        </p:txBody>
      </p:sp>
      <p:sp>
        <p:nvSpPr>
          <p:cNvPr id="16" name="TextBox 15"/>
          <p:cNvSpPr txBox="1"/>
          <p:nvPr userDrawn="1"/>
        </p:nvSpPr>
        <p:spPr>
          <a:xfrm>
            <a:off x="152400" y="6566356"/>
            <a:ext cx="1572546" cy="215444"/>
          </a:xfrm>
          <a:prstGeom prst="rect">
            <a:avLst/>
          </a:prstGeom>
          <a:noFill/>
        </p:spPr>
        <p:txBody>
          <a:bodyPr wrap="none" lIns="0" rIns="0" rtlCol="0" anchor="b" anchorCtr="0">
            <a:spAutoFit/>
          </a:bodyPr>
          <a:lstStyle/>
          <a:p>
            <a:pPr fontAlgn="base">
              <a:spcBef>
                <a:spcPct val="0"/>
              </a:spcBef>
              <a:spcAft>
                <a:spcPct val="0"/>
              </a:spcAft>
              <a:defRPr/>
            </a:pPr>
            <a:r>
              <a:rPr lang="en-US" sz="800">
                <a:solidFill>
                  <a:prstClr val="white"/>
                </a:solidFill>
              </a:rPr>
              <a:t>© 2018 Valero. All rights reserved.</a:t>
            </a:r>
            <a:endParaRPr lang="en-GB" sz="800">
              <a:solidFill>
                <a:prstClr val="white"/>
              </a:solidFill>
            </a:endParaRPr>
          </a:p>
        </p:txBody>
      </p:sp>
      <p:pic>
        <p:nvPicPr>
          <p:cNvPr id="12" name="Picture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34984" y="406183"/>
            <a:ext cx="1205397" cy="854341"/>
          </a:xfrm>
          <a:prstGeom prst="rect">
            <a:avLst/>
          </a:prstGeom>
        </p:spPr>
      </p:pic>
    </p:spTree>
    <p:extLst>
      <p:ext uri="{BB962C8B-B14F-4D97-AF65-F5344CB8AC3E}">
        <p14:creationId xmlns:p14="http://schemas.microsoft.com/office/powerpoint/2010/main" val="25563621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Slide_Break_3">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114800" y="1"/>
            <a:ext cx="5029199" cy="6861174"/>
          </a:xfrm>
          <a:prstGeom prst="rect">
            <a:avLst/>
          </a:prstGeom>
        </p:spPr>
      </p:pic>
      <p:sp>
        <p:nvSpPr>
          <p:cNvPr id="7" name="Freeform 5"/>
          <p:cNvSpPr>
            <a:spLocks/>
          </p:cNvSpPr>
          <p:nvPr userDrawn="1"/>
        </p:nvSpPr>
        <p:spPr bwMode="auto">
          <a:xfrm>
            <a:off x="-7938" y="-7938"/>
            <a:ext cx="6024563" cy="6869113"/>
          </a:xfrm>
          <a:custGeom>
            <a:avLst/>
            <a:gdLst>
              <a:gd name="T0" fmla="*/ 0 w 3795"/>
              <a:gd name="T1" fmla="*/ 4327 h 4327"/>
              <a:gd name="T2" fmla="*/ 0 w 3795"/>
              <a:gd name="T3" fmla="*/ 0 h 4327"/>
              <a:gd name="T4" fmla="*/ 2941 w 3795"/>
              <a:gd name="T5" fmla="*/ 0 h 4327"/>
              <a:gd name="T6" fmla="*/ 3795 w 3795"/>
              <a:gd name="T7" fmla="*/ 4327 h 4327"/>
              <a:gd name="T8" fmla="*/ 0 w 3795"/>
              <a:gd name="T9" fmla="*/ 4327 h 4327"/>
            </a:gdLst>
            <a:ahLst/>
            <a:cxnLst>
              <a:cxn ang="0">
                <a:pos x="T0" y="T1"/>
              </a:cxn>
              <a:cxn ang="0">
                <a:pos x="T2" y="T3"/>
              </a:cxn>
              <a:cxn ang="0">
                <a:pos x="T4" y="T5"/>
              </a:cxn>
              <a:cxn ang="0">
                <a:pos x="T6" y="T7"/>
              </a:cxn>
              <a:cxn ang="0">
                <a:pos x="T8" y="T9"/>
              </a:cxn>
            </a:cxnLst>
            <a:rect l="0" t="0" r="r" b="b"/>
            <a:pathLst>
              <a:path w="3795" h="4327">
                <a:moveTo>
                  <a:pt x="0" y="4327"/>
                </a:moveTo>
                <a:lnTo>
                  <a:pt x="0" y="0"/>
                </a:lnTo>
                <a:lnTo>
                  <a:pt x="2941" y="0"/>
                </a:lnTo>
                <a:lnTo>
                  <a:pt x="3795" y="4327"/>
                </a:lnTo>
                <a:lnTo>
                  <a:pt x="0" y="4327"/>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0" name="Freeform 6"/>
          <p:cNvSpPr>
            <a:spLocks/>
          </p:cNvSpPr>
          <p:nvPr userDrawn="1"/>
        </p:nvSpPr>
        <p:spPr bwMode="auto">
          <a:xfrm>
            <a:off x="1489737" y="-7938"/>
            <a:ext cx="4526888" cy="6869113"/>
          </a:xfrm>
          <a:custGeom>
            <a:avLst/>
            <a:gdLst>
              <a:gd name="T0" fmla="*/ 0 w 2925"/>
              <a:gd name="T1" fmla="*/ 3110 h 4327"/>
              <a:gd name="T2" fmla="*/ 2071 w 2925"/>
              <a:gd name="T3" fmla="*/ 0 h 4327"/>
              <a:gd name="T4" fmla="*/ 2925 w 2925"/>
              <a:gd name="T5" fmla="*/ 4327 h 4327"/>
              <a:gd name="T6" fmla="*/ 0 w 2925"/>
              <a:gd name="T7" fmla="*/ 3110 h 4327"/>
              <a:gd name="connsiteX0" fmla="*/ 0 w 9749"/>
              <a:gd name="connsiteY0" fmla="*/ 5960 h 10000"/>
              <a:gd name="connsiteX1" fmla="*/ 6829 w 9749"/>
              <a:gd name="connsiteY1" fmla="*/ 0 h 10000"/>
              <a:gd name="connsiteX2" fmla="*/ 9749 w 9749"/>
              <a:gd name="connsiteY2" fmla="*/ 10000 h 10000"/>
              <a:gd name="connsiteX3" fmla="*/ 0 w 9749"/>
              <a:gd name="connsiteY3" fmla="*/ 5960 h 10000"/>
            </a:gdLst>
            <a:ahLst/>
            <a:cxnLst>
              <a:cxn ang="0">
                <a:pos x="connsiteX0" y="connsiteY0"/>
              </a:cxn>
              <a:cxn ang="0">
                <a:pos x="connsiteX1" y="connsiteY1"/>
              </a:cxn>
              <a:cxn ang="0">
                <a:pos x="connsiteX2" y="connsiteY2"/>
              </a:cxn>
              <a:cxn ang="0">
                <a:pos x="connsiteX3" y="connsiteY3"/>
              </a:cxn>
            </a:cxnLst>
            <a:rect l="l" t="t" r="r" b="b"/>
            <a:pathLst>
              <a:path w="9749" h="10000">
                <a:moveTo>
                  <a:pt x="0" y="5960"/>
                </a:moveTo>
                <a:lnTo>
                  <a:pt x="6829" y="0"/>
                </a:lnTo>
                <a:lnTo>
                  <a:pt x="9749" y="10000"/>
                </a:lnTo>
                <a:lnTo>
                  <a:pt x="0" y="5960"/>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9" name="Freeform 7"/>
          <p:cNvSpPr>
            <a:spLocks/>
          </p:cNvSpPr>
          <p:nvPr userDrawn="1"/>
        </p:nvSpPr>
        <p:spPr bwMode="auto">
          <a:xfrm>
            <a:off x="-7938" y="2249487"/>
            <a:ext cx="5899150" cy="2303463"/>
          </a:xfrm>
          <a:custGeom>
            <a:avLst/>
            <a:gdLst>
              <a:gd name="T0" fmla="*/ 0 w 3716"/>
              <a:gd name="T1" fmla="*/ 0 h 1451"/>
              <a:gd name="T2" fmla="*/ 3431 w 3716"/>
              <a:gd name="T3" fmla="*/ 0 h 1451"/>
              <a:gd name="T4" fmla="*/ 3716 w 3716"/>
              <a:gd name="T5" fmla="*/ 1451 h 1451"/>
              <a:gd name="T6" fmla="*/ 0 w 3716"/>
              <a:gd name="T7" fmla="*/ 1451 h 1451"/>
              <a:gd name="T8" fmla="*/ 0 w 3716"/>
              <a:gd name="T9" fmla="*/ 0 h 1451"/>
            </a:gdLst>
            <a:ahLst/>
            <a:cxnLst>
              <a:cxn ang="0">
                <a:pos x="T0" y="T1"/>
              </a:cxn>
              <a:cxn ang="0">
                <a:pos x="T2" y="T3"/>
              </a:cxn>
              <a:cxn ang="0">
                <a:pos x="T4" y="T5"/>
              </a:cxn>
              <a:cxn ang="0">
                <a:pos x="T6" y="T7"/>
              </a:cxn>
              <a:cxn ang="0">
                <a:pos x="T8" y="T9"/>
              </a:cxn>
            </a:cxnLst>
            <a:rect l="0" t="0" r="r" b="b"/>
            <a:pathLst>
              <a:path w="3716" h="1451">
                <a:moveTo>
                  <a:pt x="0" y="0"/>
                </a:moveTo>
                <a:lnTo>
                  <a:pt x="3431" y="0"/>
                </a:lnTo>
                <a:lnTo>
                  <a:pt x="3716" y="1451"/>
                </a:lnTo>
                <a:lnTo>
                  <a:pt x="0" y="1451"/>
                </a:lnTo>
                <a:lnTo>
                  <a:pt x="0" y="0"/>
                </a:lnTo>
                <a:close/>
              </a:path>
            </a:pathLst>
          </a:custGeom>
          <a:solidFill>
            <a:schemeClr val="bg1"/>
          </a:solidFill>
          <a:ln>
            <a:noFill/>
          </a:ln>
          <a:effectLst>
            <a:outerShdw blurRad="50800" dist="38100" dir="5400000" algn="t"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1" name="Freeform 9"/>
          <p:cNvSpPr>
            <a:spLocks/>
          </p:cNvSpPr>
          <p:nvPr userDrawn="1"/>
        </p:nvSpPr>
        <p:spPr bwMode="auto">
          <a:xfrm>
            <a:off x="5557837" y="4552950"/>
            <a:ext cx="333375" cy="300038"/>
          </a:xfrm>
          <a:custGeom>
            <a:avLst/>
            <a:gdLst>
              <a:gd name="T0" fmla="*/ 0 w 210"/>
              <a:gd name="T1" fmla="*/ 0 h 189"/>
              <a:gd name="T2" fmla="*/ 210 w 210"/>
              <a:gd name="T3" fmla="*/ 0 h 189"/>
              <a:gd name="T4" fmla="*/ 40 w 210"/>
              <a:gd name="T5" fmla="*/ 189 h 189"/>
              <a:gd name="T6" fmla="*/ 0 w 210"/>
              <a:gd name="T7" fmla="*/ 0 h 189"/>
            </a:gdLst>
            <a:ahLst/>
            <a:cxnLst>
              <a:cxn ang="0">
                <a:pos x="T0" y="T1"/>
              </a:cxn>
              <a:cxn ang="0">
                <a:pos x="T2" y="T3"/>
              </a:cxn>
              <a:cxn ang="0">
                <a:pos x="T4" y="T5"/>
              </a:cxn>
              <a:cxn ang="0">
                <a:pos x="T6" y="T7"/>
              </a:cxn>
            </a:cxnLst>
            <a:rect l="0" t="0" r="r" b="b"/>
            <a:pathLst>
              <a:path w="210" h="189">
                <a:moveTo>
                  <a:pt x="0" y="0"/>
                </a:moveTo>
                <a:lnTo>
                  <a:pt x="210" y="0"/>
                </a:lnTo>
                <a:lnTo>
                  <a:pt x="40" y="189"/>
                </a:lnTo>
                <a:lnTo>
                  <a:pt x="0" y="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3" name="Title 1"/>
          <p:cNvSpPr>
            <a:spLocks noGrp="1"/>
          </p:cNvSpPr>
          <p:nvPr>
            <p:ph type="ctrTitle" hasCustomPrompt="1"/>
          </p:nvPr>
        </p:nvSpPr>
        <p:spPr>
          <a:xfrm>
            <a:off x="508000" y="2545975"/>
            <a:ext cx="4368800" cy="1143000"/>
          </a:xfrm>
        </p:spPr>
        <p:txBody>
          <a:bodyPr anchor="t" anchorCtr="0">
            <a:noAutofit/>
          </a:bodyPr>
          <a:lstStyle>
            <a:lvl1pPr algn="l">
              <a:defRPr sz="3200">
                <a:solidFill>
                  <a:schemeClr val="tx2"/>
                </a:solidFill>
              </a:defRPr>
            </a:lvl1pPr>
          </a:lstStyle>
          <a:p>
            <a:r>
              <a:rPr lang="en-US"/>
              <a:t>Click to edit Section title style</a:t>
            </a:r>
          </a:p>
        </p:txBody>
      </p:sp>
      <p:sp>
        <p:nvSpPr>
          <p:cNvPr id="14" name="Subtitle 2"/>
          <p:cNvSpPr>
            <a:spLocks noGrp="1"/>
          </p:cNvSpPr>
          <p:nvPr>
            <p:ph type="subTitle" idx="1" hasCustomPrompt="1"/>
          </p:nvPr>
        </p:nvSpPr>
        <p:spPr>
          <a:xfrm>
            <a:off x="508000" y="3895276"/>
            <a:ext cx="4368800" cy="403300"/>
          </a:xfrm>
        </p:spPr>
        <p:txBody>
          <a:bodyPr>
            <a:noAutofit/>
          </a:bodyPr>
          <a:lstStyle>
            <a:lvl1pPr marL="0" indent="0" algn="ctr">
              <a:buNone/>
              <a:defRPr sz="2000">
                <a:solidFill>
                  <a:schemeClr val="accent5"/>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Section subtitle style</a:t>
            </a:r>
          </a:p>
        </p:txBody>
      </p:sp>
      <p:sp>
        <p:nvSpPr>
          <p:cNvPr id="16" name="TextBox 15"/>
          <p:cNvSpPr txBox="1"/>
          <p:nvPr userDrawn="1"/>
        </p:nvSpPr>
        <p:spPr>
          <a:xfrm>
            <a:off x="152400" y="6566356"/>
            <a:ext cx="1572546" cy="215444"/>
          </a:xfrm>
          <a:prstGeom prst="rect">
            <a:avLst/>
          </a:prstGeom>
          <a:noFill/>
        </p:spPr>
        <p:txBody>
          <a:bodyPr wrap="none" lIns="0" rIns="0" rtlCol="0" anchor="b" anchorCtr="0">
            <a:spAutoFit/>
          </a:bodyPr>
          <a:lstStyle/>
          <a:p>
            <a:pPr fontAlgn="base">
              <a:spcBef>
                <a:spcPct val="0"/>
              </a:spcBef>
              <a:spcAft>
                <a:spcPct val="0"/>
              </a:spcAft>
              <a:defRPr/>
            </a:pPr>
            <a:r>
              <a:rPr lang="en-US" sz="800">
                <a:solidFill>
                  <a:prstClr val="white"/>
                </a:solidFill>
              </a:rPr>
              <a:t>© 2018 Valero. All rights reserved.</a:t>
            </a:r>
            <a:endParaRPr lang="en-GB" sz="800">
              <a:solidFill>
                <a:prstClr val="white"/>
              </a:solidFill>
            </a:endParaRPr>
          </a:p>
        </p:txBody>
      </p:sp>
      <p:pic>
        <p:nvPicPr>
          <p:cNvPr id="12" name="Picture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34984" y="406183"/>
            <a:ext cx="1205397" cy="854341"/>
          </a:xfrm>
          <a:prstGeom prst="rect">
            <a:avLst/>
          </a:prstGeom>
        </p:spPr>
      </p:pic>
    </p:spTree>
    <p:extLst>
      <p:ext uri="{BB962C8B-B14F-4D97-AF65-F5344CB8AC3E}">
        <p14:creationId xmlns:p14="http://schemas.microsoft.com/office/powerpoint/2010/main" val="42652259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Slide_Break_4">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114800" y="0"/>
            <a:ext cx="5029200" cy="6858000"/>
          </a:xfrm>
          <a:prstGeom prst="rect">
            <a:avLst/>
          </a:prstGeom>
        </p:spPr>
      </p:pic>
      <p:sp>
        <p:nvSpPr>
          <p:cNvPr id="7" name="Freeform 5"/>
          <p:cNvSpPr>
            <a:spLocks/>
          </p:cNvSpPr>
          <p:nvPr userDrawn="1"/>
        </p:nvSpPr>
        <p:spPr bwMode="auto">
          <a:xfrm>
            <a:off x="-7938" y="-7938"/>
            <a:ext cx="6024563" cy="6869113"/>
          </a:xfrm>
          <a:custGeom>
            <a:avLst/>
            <a:gdLst>
              <a:gd name="T0" fmla="*/ 0 w 3795"/>
              <a:gd name="T1" fmla="*/ 4327 h 4327"/>
              <a:gd name="T2" fmla="*/ 0 w 3795"/>
              <a:gd name="T3" fmla="*/ 0 h 4327"/>
              <a:gd name="T4" fmla="*/ 2941 w 3795"/>
              <a:gd name="T5" fmla="*/ 0 h 4327"/>
              <a:gd name="T6" fmla="*/ 3795 w 3795"/>
              <a:gd name="T7" fmla="*/ 4327 h 4327"/>
              <a:gd name="T8" fmla="*/ 0 w 3795"/>
              <a:gd name="T9" fmla="*/ 4327 h 4327"/>
            </a:gdLst>
            <a:ahLst/>
            <a:cxnLst>
              <a:cxn ang="0">
                <a:pos x="T0" y="T1"/>
              </a:cxn>
              <a:cxn ang="0">
                <a:pos x="T2" y="T3"/>
              </a:cxn>
              <a:cxn ang="0">
                <a:pos x="T4" y="T5"/>
              </a:cxn>
              <a:cxn ang="0">
                <a:pos x="T6" y="T7"/>
              </a:cxn>
              <a:cxn ang="0">
                <a:pos x="T8" y="T9"/>
              </a:cxn>
            </a:cxnLst>
            <a:rect l="0" t="0" r="r" b="b"/>
            <a:pathLst>
              <a:path w="3795" h="4327">
                <a:moveTo>
                  <a:pt x="0" y="4327"/>
                </a:moveTo>
                <a:lnTo>
                  <a:pt x="0" y="0"/>
                </a:lnTo>
                <a:lnTo>
                  <a:pt x="2941" y="0"/>
                </a:lnTo>
                <a:lnTo>
                  <a:pt x="3795" y="4327"/>
                </a:lnTo>
                <a:lnTo>
                  <a:pt x="0" y="4327"/>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0" name="Freeform 6"/>
          <p:cNvSpPr>
            <a:spLocks/>
          </p:cNvSpPr>
          <p:nvPr userDrawn="1"/>
        </p:nvSpPr>
        <p:spPr bwMode="auto">
          <a:xfrm>
            <a:off x="1489737" y="-7938"/>
            <a:ext cx="4526888" cy="6869113"/>
          </a:xfrm>
          <a:custGeom>
            <a:avLst/>
            <a:gdLst>
              <a:gd name="T0" fmla="*/ 0 w 2925"/>
              <a:gd name="T1" fmla="*/ 3110 h 4327"/>
              <a:gd name="T2" fmla="*/ 2071 w 2925"/>
              <a:gd name="T3" fmla="*/ 0 h 4327"/>
              <a:gd name="T4" fmla="*/ 2925 w 2925"/>
              <a:gd name="T5" fmla="*/ 4327 h 4327"/>
              <a:gd name="T6" fmla="*/ 0 w 2925"/>
              <a:gd name="T7" fmla="*/ 3110 h 4327"/>
              <a:gd name="connsiteX0" fmla="*/ 0 w 9749"/>
              <a:gd name="connsiteY0" fmla="*/ 5960 h 10000"/>
              <a:gd name="connsiteX1" fmla="*/ 6829 w 9749"/>
              <a:gd name="connsiteY1" fmla="*/ 0 h 10000"/>
              <a:gd name="connsiteX2" fmla="*/ 9749 w 9749"/>
              <a:gd name="connsiteY2" fmla="*/ 10000 h 10000"/>
              <a:gd name="connsiteX3" fmla="*/ 0 w 9749"/>
              <a:gd name="connsiteY3" fmla="*/ 5960 h 10000"/>
            </a:gdLst>
            <a:ahLst/>
            <a:cxnLst>
              <a:cxn ang="0">
                <a:pos x="connsiteX0" y="connsiteY0"/>
              </a:cxn>
              <a:cxn ang="0">
                <a:pos x="connsiteX1" y="connsiteY1"/>
              </a:cxn>
              <a:cxn ang="0">
                <a:pos x="connsiteX2" y="connsiteY2"/>
              </a:cxn>
              <a:cxn ang="0">
                <a:pos x="connsiteX3" y="connsiteY3"/>
              </a:cxn>
            </a:cxnLst>
            <a:rect l="l" t="t" r="r" b="b"/>
            <a:pathLst>
              <a:path w="9749" h="10000">
                <a:moveTo>
                  <a:pt x="0" y="5960"/>
                </a:moveTo>
                <a:lnTo>
                  <a:pt x="6829" y="0"/>
                </a:lnTo>
                <a:lnTo>
                  <a:pt x="9749" y="10000"/>
                </a:lnTo>
                <a:lnTo>
                  <a:pt x="0" y="5960"/>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9" name="Freeform 7"/>
          <p:cNvSpPr>
            <a:spLocks/>
          </p:cNvSpPr>
          <p:nvPr userDrawn="1"/>
        </p:nvSpPr>
        <p:spPr bwMode="auto">
          <a:xfrm>
            <a:off x="-7938" y="2249487"/>
            <a:ext cx="5899150" cy="2303463"/>
          </a:xfrm>
          <a:custGeom>
            <a:avLst/>
            <a:gdLst>
              <a:gd name="T0" fmla="*/ 0 w 3716"/>
              <a:gd name="T1" fmla="*/ 0 h 1451"/>
              <a:gd name="T2" fmla="*/ 3431 w 3716"/>
              <a:gd name="T3" fmla="*/ 0 h 1451"/>
              <a:gd name="T4" fmla="*/ 3716 w 3716"/>
              <a:gd name="T5" fmla="*/ 1451 h 1451"/>
              <a:gd name="T6" fmla="*/ 0 w 3716"/>
              <a:gd name="T7" fmla="*/ 1451 h 1451"/>
              <a:gd name="T8" fmla="*/ 0 w 3716"/>
              <a:gd name="T9" fmla="*/ 0 h 1451"/>
            </a:gdLst>
            <a:ahLst/>
            <a:cxnLst>
              <a:cxn ang="0">
                <a:pos x="T0" y="T1"/>
              </a:cxn>
              <a:cxn ang="0">
                <a:pos x="T2" y="T3"/>
              </a:cxn>
              <a:cxn ang="0">
                <a:pos x="T4" y="T5"/>
              </a:cxn>
              <a:cxn ang="0">
                <a:pos x="T6" y="T7"/>
              </a:cxn>
              <a:cxn ang="0">
                <a:pos x="T8" y="T9"/>
              </a:cxn>
            </a:cxnLst>
            <a:rect l="0" t="0" r="r" b="b"/>
            <a:pathLst>
              <a:path w="3716" h="1451">
                <a:moveTo>
                  <a:pt x="0" y="0"/>
                </a:moveTo>
                <a:lnTo>
                  <a:pt x="3431" y="0"/>
                </a:lnTo>
                <a:lnTo>
                  <a:pt x="3716" y="1451"/>
                </a:lnTo>
                <a:lnTo>
                  <a:pt x="0" y="1451"/>
                </a:lnTo>
                <a:lnTo>
                  <a:pt x="0" y="0"/>
                </a:lnTo>
                <a:close/>
              </a:path>
            </a:pathLst>
          </a:custGeom>
          <a:solidFill>
            <a:schemeClr val="bg1"/>
          </a:solidFill>
          <a:ln>
            <a:noFill/>
          </a:ln>
          <a:effectLst>
            <a:outerShdw blurRad="50800" dist="38100" dir="5400000" algn="t"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1" name="Freeform 9"/>
          <p:cNvSpPr>
            <a:spLocks/>
          </p:cNvSpPr>
          <p:nvPr userDrawn="1"/>
        </p:nvSpPr>
        <p:spPr bwMode="auto">
          <a:xfrm>
            <a:off x="5557837" y="4552950"/>
            <a:ext cx="333375" cy="300038"/>
          </a:xfrm>
          <a:custGeom>
            <a:avLst/>
            <a:gdLst>
              <a:gd name="T0" fmla="*/ 0 w 210"/>
              <a:gd name="T1" fmla="*/ 0 h 189"/>
              <a:gd name="T2" fmla="*/ 210 w 210"/>
              <a:gd name="T3" fmla="*/ 0 h 189"/>
              <a:gd name="T4" fmla="*/ 40 w 210"/>
              <a:gd name="T5" fmla="*/ 189 h 189"/>
              <a:gd name="T6" fmla="*/ 0 w 210"/>
              <a:gd name="T7" fmla="*/ 0 h 189"/>
            </a:gdLst>
            <a:ahLst/>
            <a:cxnLst>
              <a:cxn ang="0">
                <a:pos x="T0" y="T1"/>
              </a:cxn>
              <a:cxn ang="0">
                <a:pos x="T2" y="T3"/>
              </a:cxn>
              <a:cxn ang="0">
                <a:pos x="T4" y="T5"/>
              </a:cxn>
              <a:cxn ang="0">
                <a:pos x="T6" y="T7"/>
              </a:cxn>
            </a:cxnLst>
            <a:rect l="0" t="0" r="r" b="b"/>
            <a:pathLst>
              <a:path w="210" h="189">
                <a:moveTo>
                  <a:pt x="0" y="0"/>
                </a:moveTo>
                <a:lnTo>
                  <a:pt x="210" y="0"/>
                </a:lnTo>
                <a:lnTo>
                  <a:pt x="40" y="189"/>
                </a:lnTo>
                <a:lnTo>
                  <a:pt x="0" y="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3" name="Title 1"/>
          <p:cNvSpPr>
            <a:spLocks noGrp="1"/>
          </p:cNvSpPr>
          <p:nvPr>
            <p:ph type="ctrTitle" hasCustomPrompt="1"/>
          </p:nvPr>
        </p:nvSpPr>
        <p:spPr>
          <a:xfrm>
            <a:off x="508000" y="2545975"/>
            <a:ext cx="4368800" cy="1143000"/>
          </a:xfrm>
        </p:spPr>
        <p:txBody>
          <a:bodyPr anchor="t" anchorCtr="0">
            <a:noAutofit/>
          </a:bodyPr>
          <a:lstStyle>
            <a:lvl1pPr algn="l">
              <a:defRPr sz="3200">
                <a:solidFill>
                  <a:schemeClr val="tx2"/>
                </a:solidFill>
              </a:defRPr>
            </a:lvl1pPr>
          </a:lstStyle>
          <a:p>
            <a:r>
              <a:rPr lang="en-US"/>
              <a:t>Click to edit Section title style</a:t>
            </a:r>
          </a:p>
        </p:txBody>
      </p:sp>
      <p:sp>
        <p:nvSpPr>
          <p:cNvPr id="14" name="Subtitle 2"/>
          <p:cNvSpPr>
            <a:spLocks noGrp="1"/>
          </p:cNvSpPr>
          <p:nvPr>
            <p:ph type="subTitle" idx="1" hasCustomPrompt="1"/>
          </p:nvPr>
        </p:nvSpPr>
        <p:spPr>
          <a:xfrm>
            <a:off x="508000" y="3895276"/>
            <a:ext cx="4368800" cy="403300"/>
          </a:xfrm>
        </p:spPr>
        <p:txBody>
          <a:bodyPr>
            <a:noAutofit/>
          </a:bodyPr>
          <a:lstStyle>
            <a:lvl1pPr marL="0" indent="0" algn="ctr">
              <a:buNone/>
              <a:defRPr sz="2000">
                <a:solidFill>
                  <a:schemeClr val="accent5"/>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Section subtitle style</a:t>
            </a:r>
          </a:p>
        </p:txBody>
      </p:sp>
      <p:sp>
        <p:nvSpPr>
          <p:cNvPr id="16" name="TextBox 15"/>
          <p:cNvSpPr txBox="1"/>
          <p:nvPr userDrawn="1"/>
        </p:nvSpPr>
        <p:spPr>
          <a:xfrm>
            <a:off x="152400" y="6566356"/>
            <a:ext cx="1572546" cy="215444"/>
          </a:xfrm>
          <a:prstGeom prst="rect">
            <a:avLst/>
          </a:prstGeom>
          <a:noFill/>
        </p:spPr>
        <p:txBody>
          <a:bodyPr wrap="none" lIns="0" rIns="0" rtlCol="0" anchor="b" anchorCtr="0">
            <a:spAutoFit/>
          </a:bodyPr>
          <a:lstStyle/>
          <a:p>
            <a:pPr fontAlgn="base">
              <a:spcBef>
                <a:spcPct val="0"/>
              </a:spcBef>
              <a:spcAft>
                <a:spcPct val="0"/>
              </a:spcAft>
              <a:defRPr/>
            </a:pPr>
            <a:r>
              <a:rPr lang="en-US" sz="800">
                <a:solidFill>
                  <a:prstClr val="white"/>
                </a:solidFill>
              </a:rPr>
              <a:t>© 2018 Valero. All rights reserved.</a:t>
            </a:r>
            <a:endParaRPr lang="en-GB" sz="800">
              <a:solidFill>
                <a:prstClr val="white"/>
              </a:solidFill>
            </a:endParaRPr>
          </a:p>
        </p:txBody>
      </p:sp>
      <p:pic>
        <p:nvPicPr>
          <p:cNvPr id="12" name="Picture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34984" y="406183"/>
            <a:ext cx="1205397" cy="854341"/>
          </a:xfrm>
          <a:prstGeom prst="rect">
            <a:avLst/>
          </a:prstGeom>
        </p:spPr>
      </p:pic>
    </p:spTree>
    <p:extLst>
      <p:ext uri="{BB962C8B-B14F-4D97-AF65-F5344CB8AC3E}">
        <p14:creationId xmlns:p14="http://schemas.microsoft.com/office/powerpoint/2010/main" val="2700696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Snip Single Corner Rectangle 4"/>
          <p:cNvSpPr/>
          <p:nvPr userDrawn="1"/>
        </p:nvSpPr>
        <p:spPr>
          <a:xfrm flipH="1">
            <a:off x="0" y="6477000"/>
            <a:ext cx="9144000" cy="381000"/>
          </a:xfrm>
          <a:prstGeom prst="snip1Rect">
            <a:avLst>
              <a:gd name="adj" fmla="val 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12" name="Freeform 11"/>
          <p:cNvSpPr>
            <a:spLocks/>
          </p:cNvSpPr>
          <p:nvPr userDrawn="1"/>
        </p:nvSpPr>
        <p:spPr bwMode="auto">
          <a:xfrm flipV="1">
            <a:off x="43754" y="6477000"/>
            <a:ext cx="764699" cy="381000"/>
          </a:xfrm>
          <a:custGeom>
            <a:avLst/>
            <a:gdLst>
              <a:gd name="T0" fmla="*/ 0 w 2364"/>
              <a:gd name="T1" fmla="*/ 0 h 743"/>
              <a:gd name="T2" fmla="*/ 0 w 2364"/>
              <a:gd name="T3" fmla="*/ 743 h 743"/>
              <a:gd name="T4" fmla="*/ 2218 w 2364"/>
              <a:gd name="T5" fmla="*/ 743 h 743"/>
              <a:gd name="T6" fmla="*/ 2364 w 2364"/>
              <a:gd name="T7" fmla="*/ 0 h 743"/>
              <a:gd name="T8" fmla="*/ 0 w 2364"/>
              <a:gd name="T9" fmla="*/ 0 h 743"/>
              <a:gd name="connsiteX0" fmla="*/ 0 w 10000"/>
              <a:gd name="connsiteY0" fmla="*/ 0 h 10000"/>
              <a:gd name="connsiteX1" fmla="*/ 8534 w 10000"/>
              <a:gd name="connsiteY1" fmla="*/ 10000 h 10000"/>
              <a:gd name="connsiteX2" fmla="*/ 9382 w 10000"/>
              <a:gd name="connsiteY2" fmla="*/ 10000 h 10000"/>
              <a:gd name="connsiteX3" fmla="*/ 10000 w 10000"/>
              <a:gd name="connsiteY3" fmla="*/ 0 h 10000"/>
              <a:gd name="connsiteX4" fmla="*/ 0 w 10000"/>
              <a:gd name="connsiteY4" fmla="*/ 0 h 10000"/>
              <a:gd name="connsiteX0" fmla="*/ 0 w 1466"/>
              <a:gd name="connsiteY0" fmla="*/ 0 h 10000"/>
              <a:gd name="connsiteX1" fmla="*/ 0 w 1466"/>
              <a:gd name="connsiteY1" fmla="*/ 10000 h 10000"/>
              <a:gd name="connsiteX2" fmla="*/ 848 w 1466"/>
              <a:gd name="connsiteY2" fmla="*/ 10000 h 10000"/>
              <a:gd name="connsiteX3" fmla="*/ 1466 w 1466"/>
              <a:gd name="connsiteY3" fmla="*/ 0 h 10000"/>
              <a:gd name="connsiteX4" fmla="*/ 0 w 1466"/>
              <a:gd name="connsiteY4" fmla="*/ 0 h 10000"/>
              <a:gd name="connsiteX0" fmla="*/ 0 w 19821"/>
              <a:gd name="connsiteY0" fmla="*/ 0 h 10000"/>
              <a:gd name="connsiteX1" fmla="*/ 9821 w 19821"/>
              <a:gd name="connsiteY1" fmla="*/ 10000 h 10000"/>
              <a:gd name="connsiteX2" fmla="*/ 15605 w 19821"/>
              <a:gd name="connsiteY2" fmla="*/ 10000 h 10000"/>
              <a:gd name="connsiteX3" fmla="*/ 19821 w 19821"/>
              <a:gd name="connsiteY3" fmla="*/ 0 h 10000"/>
              <a:gd name="connsiteX4" fmla="*/ 0 w 19821"/>
              <a:gd name="connsiteY4" fmla="*/ 0 h 10000"/>
              <a:gd name="connsiteX0" fmla="*/ 93 w 19914"/>
              <a:gd name="connsiteY0" fmla="*/ 0 h 10000"/>
              <a:gd name="connsiteX1" fmla="*/ 0 w 19914"/>
              <a:gd name="connsiteY1" fmla="*/ 10000 h 10000"/>
              <a:gd name="connsiteX2" fmla="*/ 15698 w 19914"/>
              <a:gd name="connsiteY2" fmla="*/ 10000 h 10000"/>
              <a:gd name="connsiteX3" fmla="*/ 19914 w 19914"/>
              <a:gd name="connsiteY3" fmla="*/ 0 h 10000"/>
              <a:gd name="connsiteX4" fmla="*/ 93 w 19914"/>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14" h="10000">
                <a:moveTo>
                  <a:pt x="93" y="0"/>
                </a:moveTo>
                <a:cubicBezTo>
                  <a:pt x="62" y="3333"/>
                  <a:pt x="31" y="6667"/>
                  <a:pt x="0" y="10000"/>
                </a:cubicBezTo>
                <a:lnTo>
                  <a:pt x="15698" y="10000"/>
                </a:lnTo>
                <a:lnTo>
                  <a:pt x="19914" y="0"/>
                </a:lnTo>
                <a:lnTo>
                  <a:pt x="93" y="0"/>
                </a:lnTo>
                <a:close/>
              </a:path>
            </a:pathLst>
          </a:custGeom>
          <a:solidFill>
            <a:schemeClr val="bg2"/>
          </a:solidFill>
          <a:ln>
            <a:noFill/>
          </a:ln>
          <a:effec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1" name="Freeform 10"/>
          <p:cNvSpPr>
            <a:spLocks/>
          </p:cNvSpPr>
          <p:nvPr userDrawn="1"/>
        </p:nvSpPr>
        <p:spPr bwMode="auto">
          <a:xfrm flipV="1">
            <a:off x="-2317" y="6477000"/>
            <a:ext cx="764699" cy="381000"/>
          </a:xfrm>
          <a:custGeom>
            <a:avLst/>
            <a:gdLst>
              <a:gd name="T0" fmla="*/ 0 w 2364"/>
              <a:gd name="T1" fmla="*/ 0 h 743"/>
              <a:gd name="T2" fmla="*/ 0 w 2364"/>
              <a:gd name="T3" fmla="*/ 743 h 743"/>
              <a:gd name="T4" fmla="*/ 2218 w 2364"/>
              <a:gd name="T5" fmla="*/ 743 h 743"/>
              <a:gd name="T6" fmla="*/ 2364 w 2364"/>
              <a:gd name="T7" fmla="*/ 0 h 743"/>
              <a:gd name="T8" fmla="*/ 0 w 2364"/>
              <a:gd name="T9" fmla="*/ 0 h 743"/>
              <a:gd name="connsiteX0" fmla="*/ 0 w 10000"/>
              <a:gd name="connsiteY0" fmla="*/ 0 h 10000"/>
              <a:gd name="connsiteX1" fmla="*/ 8534 w 10000"/>
              <a:gd name="connsiteY1" fmla="*/ 10000 h 10000"/>
              <a:gd name="connsiteX2" fmla="*/ 9382 w 10000"/>
              <a:gd name="connsiteY2" fmla="*/ 10000 h 10000"/>
              <a:gd name="connsiteX3" fmla="*/ 10000 w 10000"/>
              <a:gd name="connsiteY3" fmla="*/ 0 h 10000"/>
              <a:gd name="connsiteX4" fmla="*/ 0 w 10000"/>
              <a:gd name="connsiteY4" fmla="*/ 0 h 10000"/>
              <a:gd name="connsiteX0" fmla="*/ 0 w 1466"/>
              <a:gd name="connsiteY0" fmla="*/ 0 h 10000"/>
              <a:gd name="connsiteX1" fmla="*/ 0 w 1466"/>
              <a:gd name="connsiteY1" fmla="*/ 10000 h 10000"/>
              <a:gd name="connsiteX2" fmla="*/ 848 w 1466"/>
              <a:gd name="connsiteY2" fmla="*/ 10000 h 10000"/>
              <a:gd name="connsiteX3" fmla="*/ 1466 w 1466"/>
              <a:gd name="connsiteY3" fmla="*/ 0 h 10000"/>
              <a:gd name="connsiteX4" fmla="*/ 0 w 1466"/>
              <a:gd name="connsiteY4" fmla="*/ 0 h 10000"/>
              <a:gd name="connsiteX0" fmla="*/ 0 w 19821"/>
              <a:gd name="connsiteY0" fmla="*/ 0 h 10000"/>
              <a:gd name="connsiteX1" fmla="*/ 9821 w 19821"/>
              <a:gd name="connsiteY1" fmla="*/ 10000 h 10000"/>
              <a:gd name="connsiteX2" fmla="*/ 15605 w 19821"/>
              <a:gd name="connsiteY2" fmla="*/ 10000 h 10000"/>
              <a:gd name="connsiteX3" fmla="*/ 19821 w 19821"/>
              <a:gd name="connsiteY3" fmla="*/ 0 h 10000"/>
              <a:gd name="connsiteX4" fmla="*/ 0 w 19821"/>
              <a:gd name="connsiteY4" fmla="*/ 0 h 10000"/>
              <a:gd name="connsiteX0" fmla="*/ 93 w 19914"/>
              <a:gd name="connsiteY0" fmla="*/ 0 h 10000"/>
              <a:gd name="connsiteX1" fmla="*/ 0 w 19914"/>
              <a:gd name="connsiteY1" fmla="*/ 10000 h 10000"/>
              <a:gd name="connsiteX2" fmla="*/ 15698 w 19914"/>
              <a:gd name="connsiteY2" fmla="*/ 10000 h 10000"/>
              <a:gd name="connsiteX3" fmla="*/ 19914 w 19914"/>
              <a:gd name="connsiteY3" fmla="*/ 0 h 10000"/>
              <a:gd name="connsiteX4" fmla="*/ 93 w 19914"/>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14" h="10000">
                <a:moveTo>
                  <a:pt x="93" y="0"/>
                </a:moveTo>
                <a:cubicBezTo>
                  <a:pt x="62" y="3333"/>
                  <a:pt x="31" y="6667"/>
                  <a:pt x="0" y="10000"/>
                </a:cubicBezTo>
                <a:lnTo>
                  <a:pt x="15698" y="10000"/>
                </a:lnTo>
                <a:lnTo>
                  <a:pt x="19914" y="0"/>
                </a:lnTo>
                <a:lnTo>
                  <a:pt x="93" y="0"/>
                </a:lnTo>
                <a:close/>
              </a:path>
            </a:pathLst>
          </a:custGeom>
          <a:solidFill>
            <a:schemeClr val="accent5"/>
          </a:solidFill>
          <a:ln>
            <a:noFill/>
          </a:ln>
          <a:effec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7" name="Rectangle 6"/>
          <p:cNvSpPr/>
          <p:nvPr userDrawn="1"/>
        </p:nvSpPr>
        <p:spPr>
          <a:xfrm>
            <a:off x="0" y="0"/>
            <a:ext cx="9144000" cy="1219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 name="Title Placeholder 1"/>
          <p:cNvSpPr>
            <a:spLocks noGrp="1"/>
          </p:cNvSpPr>
          <p:nvPr>
            <p:ph type="title"/>
          </p:nvPr>
        </p:nvSpPr>
        <p:spPr>
          <a:xfrm>
            <a:off x="457200" y="247718"/>
            <a:ext cx="7315200" cy="849244"/>
          </a:xfrm>
          <a:prstGeom prst="rect">
            <a:avLst/>
          </a:prstGeom>
        </p:spPr>
        <p:txBody>
          <a:bodyPr vert="horz" lIns="91440" tIns="45720" rIns="91440" bIns="45720" rtlCol="0" anchor="b" anchorCtr="0">
            <a:no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txBox="1">
            <a:spLocks/>
          </p:cNvSpPr>
          <p:nvPr userDrawn="1"/>
        </p:nvSpPr>
        <p:spPr>
          <a:xfrm>
            <a:off x="92978" y="6528033"/>
            <a:ext cx="381000" cy="273844"/>
          </a:xfrm>
          <a:prstGeom prst="rect">
            <a:avLst/>
          </a:prstGeom>
        </p:spPr>
        <p:txBody>
          <a:bodyPr vert="horz" lIns="91440" tIns="45720" rIns="91440" bIns="45720" rtlCol="0" anchor="ctr"/>
          <a:lstStyle>
            <a:defPPr>
              <a:defRPr lang="en-US"/>
            </a:defPPr>
            <a:lvl1pPr marL="0" algn="ctr" defTabSz="914400" rtl="0" eaLnBrk="1" latinLnBrk="0" hangingPunct="1">
              <a:defRPr sz="1000" b="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746A045-542F-428B-926C-15C9557EA5EF}" type="slidenum">
              <a:rPr lang="en-US" smtClean="0">
                <a:solidFill>
                  <a:prstClr val="white"/>
                </a:solidFill>
              </a:rPr>
              <a:pPr/>
              <a:t>‹#›</a:t>
            </a:fld>
            <a:endParaRPr lang="en-US">
              <a:solidFill>
                <a:prstClr val="white"/>
              </a:solidFill>
            </a:endParaRPr>
          </a:p>
        </p:txBody>
      </p:sp>
      <p:pic>
        <p:nvPicPr>
          <p:cNvPr id="8" name="Picture 7"/>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7239000" y="6546977"/>
            <a:ext cx="1447802" cy="255753"/>
          </a:xfrm>
          <a:prstGeom prst="rect">
            <a:avLst/>
          </a:prstGeom>
        </p:spPr>
      </p:pic>
    </p:spTree>
    <p:extLst>
      <p:ext uri="{BB962C8B-B14F-4D97-AF65-F5344CB8AC3E}">
        <p14:creationId xmlns:p14="http://schemas.microsoft.com/office/powerpoint/2010/main" val="169117243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hf sldNum="0" hdr="0" dt="0"/>
  <p:txStyles>
    <p:titleStyle>
      <a:lvl1pPr algn="l" defTabSz="914400" rtl="0" eaLnBrk="1" latinLnBrk="0" hangingPunct="1">
        <a:spcBef>
          <a:spcPct val="0"/>
        </a:spcBef>
        <a:buNone/>
        <a:defRPr sz="2800" kern="1200">
          <a:solidFill>
            <a:schemeClr val="bg1"/>
          </a:solidFill>
          <a:latin typeface="+mj-lt"/>
          <a:ea typeface="+mj-ea"/>
          <a:cs typeface="+mj-cs"/>
        </a:defRPr>
      </a:lvl1pPr>
    </p:titleStyle>
    <p:bodyStyle>
      <a:lvl1pPr marL="342900" indent="-342900" algn="l" defTabSz="914400" rtl="0" eaLnBrk="1" latinLnBrk="0" hangingPunct="1">
        <a:spcBef>
          <a:spcPts val="300"/>
        </a:spcBef>
        <a:spcAft>
          <a:spcPts val="400"/>
        </a:spcAft>
        <a:buClr>
          <a:schemeClr val="tx2"/>
        </a:buClr>
        <a:buFont typeface="Arial" pitchFamily="34" charset="0"/>
        <a:buChar char="•"/>
        <a:defRPr sz="2400" kern="1200">
          <a:solidFill>
            <a:schemeClr val="tx1">
              <a:lumMod val="75000"/>
              <a:lumOff val="25000"/>
            </a:schemeClr>
          </a:solidFill>
          <a:latin typeface="+mn-lt"/>
          <a:ea typeface="+mn-ea"/>
          <a:cs typeface="+mn-cs"/>
        </a:defRPr>
      </a:lvl1pPr>
      <a:lvl2pPr marL="742950" indent="-285750" algn="l" defTabSz="914400" rtl="0" eaLnBrk="1" latinLnBrk="0" hangingPunct="1">
        <a:spcBef>
          <a:spcPts val="300"/>
        </a:spcBef>
        <a:spcAft>
          <a:spcPts val="400"/>
        </a:spcAft>
        <a:buClr>
          <a:schemeClr val="tx2"/>
        </a:buClr>
        <a:buFont typeface="Arial" pitchFamily="34" charset="0"/>
        <a:buChar char="–"/>
        <a:defRPr sz="2000" kern="1200">
          <a:solidFill>
            <a:schemeClr val="tx1">
              <a:lumMod val="75000"/>
              <a:lumOff val="25000"/>
            </a:schemeClr>
          </a:solidFill>
          <a:latin typeface="+mn-lt"/>
          <a:ea typeface="+mn-ea"/>
          <a:cs typeface="+mn-cs"/>
        </a:defRPr>
      </a:lvl2pPr>
      <a:lvl3pPr marL="1143000" indent="-228600" algn="l" defTabSz="914400" rtl="0" eaLnBrk="1" latinLnBrk="0" hangingPunct="1">
        <a:spcBef>
          <a:spcPts val="300"/>
        </a:spcBef>
        <a:spcAft>
          <a:spcPts val="300"/>
        </a:spcAft>
        <a:buClr>
          <a:schemeClr val="tx2"/>
        </a:buClr>
        <a:buFont typeface="Arial" pitchFamily="34" charset="0"/>
        <a:buChar char="•"/>
        <a:defRPr sz="1800" kern="1200">
          <a:solidFill>
            <a:schemeClr val="tx1">
              <a:lumMod val="75000"/>
              <a:lumOff val="25000"/>
            </a:schemeClr>
          </a:solidFill>
          <a:latin typeface="+mn-lt"/>
          <a:ea typeface="+mn-ea"/>
          <a:cs typeface="+mn-cs"/>
        </a:defRPr>
      </a:lvl3pPr>
      <a:lvl4pPr marL="1600200" indent="-228600" algn="l" defTabSz="914400" rtl="0" eaLnBrk="1" latinLnBrk="0" hangingPunct="1">
        <a:spcBef>
          <a:spcPts val="300"/>
        </a:spcBef>
        <a:spcAft>
          <a:spcPts val="300"/>
        </a:spcAft>
        <a:buClr>
          <a:schemeClr val="tx2"/>
        </a:buClr>
        <a:buFont typeface="Arial" pitchFamily="34" charset="0"/>
        <a:buChar char="–"/>
        <a:defRPr sz="1600" kern="1200">
          <a:solidFill>
            <a:schemeClr val="tx1">
              <a:lumMod val="75000"/>
              <a:lumOff val="25000"/>
            </a:schemeClr>
          </a:solidFill>
          <a:latin typeface="+mn-lt"/>
          <a:ea typeface="+mn-ea"/>
          <a:cs typeface="+mn-cs"/>
        </a:defRPr>
      </a:lvl4pPr>
      <a:lvl5pPr marL="2057400" indent="-228600" algn="l" defTabSz="914400" rtl="0" eaLnBrk="1" latinLnBrk="0" hangingPunct="1">
        <a:spcBef>
          <a:spcPts val="300"/>
        </a:spcBef>
        <a:spcAft>
          <a:spcPts val="300"/>
        </a:spcAft>
        <a:buClr>
          <a:schemeClr val="tx2"/>
        </a:buClr>
        <a:buFont typeface="Arial"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2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2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6.png"/><Relationship Id="rId4" Type="http://schemas.openxmlformats.org/officeDocument/2006/relationships/image" Target="../media/image45.png"/></Relationships>
</file>

<file path=ppt/slides/_rels/slide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4.jpeg"/><Relationship Id="rId5" Type="http://schemas.openxmlformats.org/officeDocument/2006/relationships/image" Target="../media/image13.jpeg"/><Relationship Id="rId4" Type="http://schemas.openxmlformats.org/officeDocument/2006/relationships/image" Target="../media/image12.jpeg"/></Relationships>
</file>

<file path=ppt/slides/_rels/slide3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hyperlink" Target="https://lowninstitute.org/projects/medication-overload-how-the-drive-to-prescribe-is-harming-older-americans/" TargetMode="External"/><Relationship Id="rId2" Type="http://schemas.openxmlformats.org/officeDocument/2006/relationships/hyperlink" Target="https://www.singlecare.com/blog/news/prescription-drug-statistics/#:~:text=How%20many%20prescriptions%20does%20the,of%20medications%20taken%20is%20four."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259065"/>
            <a:ext cx="7315200" cy="849244"/>
          </a:xfrm>
        </p:spPr>
        <p:txBody>
          <a:bodyPr/>
          <a:lstStyle/>
          <a:p>
            <a:pPr algn="ctr"/>
            <a:r>
              <a:rPr lang="en-US" sz="3200">
                <a:latin typeface="Times New Roman" panose="02020603050405020304" pitchFamily="18" charset="0"/>
                <a:cs typeface="Times New Roman" panose="02020603050405020304" pitchFamily="18" charset="0"/>
              </a:rPr>
              <a:t>Preliminary Design Review</a:t>
            </a:r>
          </a:p>
        </p:txBody>
      </p:sp>
      <p:pic>
        <p:nvPicPr>
          <p:cNvPr id="3" name="Content Placeholder 2"/>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648200" y="1524000"/>
            <a:ext cx="3924300" cy="3924300"/>
          </a:xfrm>
        </p:spPr>
      </p:pic>
      <p:sp>
        <p:nvSpPr>
          <p:cNvPr id="4" name="TextBox 3"/>
          <p:cNvSpPr txBox="1"/>
          <p:nvPr/>
        </p:nvSpPr>
        <p:spPr>
          <a:xfrm>
            <a:off x="381001" y="2644170"/>
            <a:ext cx="4114800" cy="1569660"/>
          </a:xfrm>
          <a:prstGeom prst="rect">
            <a:avLst/>
          </a:prstGeom>
          <a:noFill/>
        </p:spPr>
        <p:txBody>
          <a:bodyPr wrap="square" rtlCol="0">
            <a:spAutoFit/>
          </a:bodyPr>
          <a:lstStyle/>
          <a:p>
            <a:pPr algn="ctr"/>
            <a:r>
              <a:rPr lang="en-US" sz="4000" b="1">
                <a:latin typeface="Times New Roman" panose="02020603050405020304" pitchFamily="18" charset="0"/>
                <a:cs typeface="Times New Roman" panose="02020603050405020304" pitchFamily="18" charset="0"/>
              </a:rPr>
              <a:t>Smart Pill Box</a:t>
            </a:r>
            <a:endParaRPr lang="en-US" sz="2400">
              <a:latin typeface="Times New Roman" panose="02020603050405020304" pitchFamily="18" charset="0"/>
              <a:cs typeface="Times New Roman" panose="02020603050405020304" pitchFamily="18" charset="0"/>
            </a:endParaRPr>
          </a:p>
          <a:p>
            <a:pPr algn="ctr"/>
            <a:r>
              <a:rPr lang="en-US" sz="2000">
                <a:latin typeface="Times New Roman" panose="02020603050405020304" pitchFamily="18" charset="0"/>
                <a:cs typeface="Times New Roman" panose="02020603050405020304" pitchFamily="18" charset="0"/>
              </a:rPr>
              <a:t>Oklahoma State University</a:t>
            </a:r>
          </a:p>
          <a:p>
            <a:pPr algn="ctr"/>
            <a:r>
              <a:rPr lang="en-US">
                <a:latin typeface="Times New Roman" panose="02020603050405020304" pitchFamily="18" charset="0"/>
                <a:cs typeface="Times New Roman" panose="02020603050405020304" pitchFamily="18" charset="0"/>
              </a:rPr>
              <a:t>Senior Design Spring 2023</a:t>
            </a:r>
          </a:p>
          <a:p>
            <a:pPr algn="ctr"/>
            <a:endParaRPr lang="en-US">
              <a:latin typeface="Times New Roman" panose="02020603050405020304" pitchFamily="18" charset="0"/>
              <a:cs typeface="Times New Roman" panose="02020603050405020304" pitchFamily="18" charset="0"/>
            </a:endParaRPr>
          </a:p>
        </p:txBody>
      </p:sp>
      <p:sp>
        <p:nvSpPr>
          <p:cNvPr id="6" name="Rectangle 5">
            <a:extLst>
              <a:ext uri="{FF2B5EF4-FFF2-40B4-BE49-F238E27FC236}">
                <a16:creationId xmlns:a16="http://schemas.microsoft.com/office/drawing/2014/main" id="{0C053700-D5C5-7791-9459-A96FDDD29105}"/>
              </a:ext>
            </a:extLst>
          </p:cNvPr>
          <p:cNvSpPr/>
          <p:nvPr/>
        </p:nvSpPr>
        <p:spPr>
          <a:xfrm>
            <a:off x="6019800" y="6526696"/>
            <a:ext cx="3124200" cy="304800"/>
          </a:xfrm>
          <a:prstGeom prst="rect">
            <a:avLst/>
          </a:prstGeom>
          <a:solidFill>
            <a:srgbClr val="5050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123044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a:extLst>
              <a:ext uri="{FF2B5EF4-FFF2-40B4-BE49-F238E27FC236}">
                <a16:creationId xmlns:a16="http://schemas.microsoft.com/office/drawing/2014/main" id="{AF1B2D56-DAA5-379D-F6BF-5AD9680C55D5}"/>
              </a:ext>
            </a:extLst>
          </p:cNvPr>
          <p:cNvSpPr>
            <a:spLocks noGrp="1"/>
          </p:cNvSpPr>
          <p:nvPr>
            <p:ph type="title"/>
          </p:nvPr>
        </p:nvSpPr>
        <p:spPr>
          <a:xfrm>
            <a:off x="914400" y="247718"/>
            <a:ext cx="7315200" cy="849244"/>
          </a:xfrm>
        </p:spPr>
        <p:txBody>
          <a:bodyPr/>
          <a:lstStyle/>
          <a:p>
            <a:pPr algn="ctr"/>
            <a:r>
              <a:rPr lang="ar-SA" sz="3200">
                <a:latin typeface="Times New Roman" panose="02020603050405020304" pitchFamily="18" charset="0"/>
                <a:cs typeface="Times New Roman" panose="02020603050405020304" pitchFamily="18" charset="0"/>
              </a:rPr>
              <a:t>Microcontroller</a:t>
            </a:r>
          </a:p>
        </p:txBody>
      </p:sp>
      <p:pic>
        <p:nvPicPr>
          <p:cNvPr id="5" name="Content Placeholder 4">
            <a:extLst>
              <a:ext uri="{FF2B5EF4-FFF2-40B4-BE49-F238E27FC236}">
                <a16:creationId xmlns:a16="http://schemas.microsoft.com/office/drawing/2014/main" id="{4CB1497D-BF61-FF41-4A0E-2AEA964F29DE}"/>
              </a:ext>
            </a:extLst>
          </p:cNvPr>
          <p:cNvPicPr>
            <a:picLocks noGrp="1" noChangeAspect="1"/>
          </p:cNvPicPr>
          <p:nvPr>
            <p:ph idx="1"/>
          </p:nvPr>
        </p:nvPicPr>
        <p:blipFill>
          <a:blip r:embed="rId2"/>
          <a:stretch>
            <a:fillRect/>
          </a:stretch>
        </p:blipFill>
        <p:spPr>
          <a:xfrm>
            <a:off x="4484914" y="2069928"/>
            <a:ext cx="3778444" cy="3340272"/>
          </a:xfrm>
        </p:spPr>
      </p:pic>
      <p:sp>
        <p:nvSpPr>
          <p:cNvPr id="8" name="TextBox 7">
            <a:extLst>
              <a:ext uri="{FF2B5EF4-FFF2-40B4-BE49-F238E27FC236}">
                <a16:creationId xmlns:a16="http://schemas.microsoft.com/office/drawing/2014/main" id="{C8BC9236-FF36-532A-E699-9B8B0A757A89}"/>
              </a:ext>
            </a:extLst>
          </p:cNvPr>
          <p:cNvSpPr txBox="1"/>
          <p:nvPr/>
        </p:nvSpPr>
        <p:spPr>
          <a:xfrm>
            <a:off x="457200" y="1763486"/>
            <a:ext cx="3254829" cy="400110"/>
          </a:xfrm>
          <a:prstGeom prst="rect">
            <a:avLst/>
          </a:prstGeom>
          <a:noFill/>
        </p:spPr>
        <p:txBody>
          <a:bodyPr wrap="square" rtlCol="0">
            <a:spAutoFit/>
          </a:bodyPr>
          <a:lstStyle/>
          <a:p>
            <a:r>
              <a:rPr lang="en-US" sz="2000" b="1" i="0">
                <a:solidFill>
                  <a:schemeClr val="tx1">
                    <a:lumMod val="75000"/>
                    <a:lumOff val="25000"/>
                  </a:schemeClr>
                </a:solidFill>
                <a:effectLst/>
                <a:latin typeface="Times New Roman" panose="02020603050405020304" pitchFamily="18" charset="0"/>
                <a:cs typeface="Times New Roman" panose="02020603050405020304" pitchFamily="18" charset="0"/>
              </a:rPr>
              <a:t>Raspberry Pi Pico</a:t>
            </a:r>
            <a:endParaRPr lang="en-US" sz="2000" b="1">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6B36852E-CBF8-DC55-7DF1-8BC06328B73F}"/>
              </a:ext>
            </a:extLst>
          </p:cNvPr>
          <p:cNvSpPr txBox="1"/>
          <p:nvPr/>
        </p:nvSpPr>
        <p:spPr>
          <a:xfrm>
            <a:off x="408214" y="2499093"/>
            <a:ext cx="3352800" cy="2031325"/>
          </a:xfrm>
          <a:prstGeom prst="rect">
            <a:avLst/>
          </a:prstGeom>
          <a:noFill/>
        </p:spPr>
        <p:txBody>
          <a:bodyPr wrap="square" rtlCol="0">
            <a:spAutoFit/>
          </a:bodyPr>
          <a:lstStyle/>
          <a:p>
            <a:pPr marL="285750" indent="-285750">
              <a:buFont typeface="Arial" panose="020B0604020202020204" pitchFamily="34" charset="0"/>
              <a:buChar char="•"/>
            </a:pPr>
            <a:r>
              <a:rPr lang="en-US">
                <a:solidFill>
                  <a:schemeClr val="tx1">
                    <a:lumMod val="75000"/>
                    <a:lumOff val="25000"/>
                  </a:schemeClr>
                </a:solidFill>
                <a:latin typeface="Times New Roman" panose="02020603050405020304" pitchFamily="18" charset="0"/>
                <a:cs typeface="Times New Roman" panose="02020603050405020304" pitchFamily="18" charset="0"/>
              </a:rPr>
              <a:t>Can run on 5V</a:t>
            </a:r>
          </a:p>
          <a:p>
            <a:pPr marL="285750" indent="-285750">
              <a:buFont typeface="Arial" panose="020B0604020202020204" pitchFamily="34" charset="0"/>
              <a:buChar char="•"/>
            </a:pPr>
            <a:endParaRPr lang="en-US">
              <a:solidFill>
                <a:schemeClr val="tx1">
                  <a:lumMod val="75000"/>
                  <a:lumOff val="25000"/>
                </a:schemeClr>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a:solidFill>
                  <a:schemeClr val="tx1">
                    <a:lumMod val="75000"/>
                    <a:lumOff val="25000"/>
                  </a:schemeClr>
                </a:solidFill>
                <a:latin typeface="Times New Roman" panose="02020603050405020304" pitchFamily="18" charset="0"/>
                <a:cs typeface="Times New Roman" panose="02020603050405020304" pitchFamily="18" charset="0"/>
              </a:rPr>
              <a:t>23 Digital I/O Pins</a:t>
            </a:r>
          </a:p>
          <a:p>
            <a:pPr marL="285750" indent="-285750">
              <a:buFont typeface="Arial" panose="020B0604020202020204" pitchFamily="34" charset="0"/>
              <a:buChar char="•"/>
            </a:pPr>
            <a:endParaRPr lang="en-US">
              <a:solidFill>
                <a:schemeClr val="tx1">
                  <a:lumMod val="75000"/>
                  <a:lumOff val="25000"/>
                </a:schemeClr>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a:solidFill>
                  <a:schemeClr val="tx1">
                    <a:lumMod val="75000"/>
                    <a:lumOff val="25000"/>
                  </a:schemeClr>
                </a:solidFill>
                <a:latin typeface="Times New Roman" panose="02020603050405020304" pitchFamily="18" charset="0"/>
                <a:cs typeface="Times New Roman" panose="02020603050405020304" pitchFamily="18" charset="0"/>
              </a:rPr>
              <a:t>3 Analog Digital Converter</a:t>
            </a:r>
          </a:p>
          <a:p>
            <a:pPr marL="285750" indent="-285750">
              <a:buFont typeface="Arial" panose="020B0604020202020204" pitchFamily="34" charset="0"/>
              <a:buChar char="•"/>
            </a:pPr>
            <a:endParaRPr lang="en-US">
              <a:solidFill>
                <a:schemeClr val="tx1">
                  <a:lumMod val="75000"/>
                  <a:lumOff val="25000"/>
                </a:schemeClr>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a:solidFill>
                  <a:schemeClr val="tx1">
                    <a:lumMod val="75000"/>
                    <a:lumOff val="25000"/>
                  </a:schemeClr>
                </a:solidFill>
                <a:latin typeface="Times New Roman" panose="02020603050405020304" pitchFamily="18" charset="0"/>
                <a:cs typeface="Times New Roman" panose="02020603050405020304" pitchFamily="18" charset="0"/>
              </a:rPr>
              <a:t>Programmed using Python</a:t>
            </a:r>
          </a:p>
        </p:txBody>
      </p:sp>
      <p:sp>
        <p:nvSpPr>
          <p:cNvPr id="11" name="TextBox 10">
            <a:extLst>
              <a:ext uri="{FF2B5EF4-FFF2-40B4-BE49-F238E27FC236}">
                <a16:creationId xmlns:a16="http://schemas.microsoft.com/office/drawing/2014/main" id="{F3B84B1E-7FD7-A445-DBB0-E6D11F85C259}"/>
              </a:ext>
            </a:extLst>
          </p:cNvPr>
          <p:cNvSpPr txBox="1"/>
          <p:nvPr/>
        </p:nvSpPr>
        <p:spPr>
          <a:xfrm>
            <a:off x="4572000" y="5747658"/>
            <a:ext cx="1447800" cy="369332"/>
          </a:xfrm>
          <a:prstGeom prst="rect">
            <a:avLst/>
          </a:prstGeom>
          <a:noFill/>
        </p:spPr>
        <p:txBody>
          <a:bodyPr wrap="square" rtlCol="0">
            <a:spAutoFit/>
          </a:bodyPr>
          <a:lstStyle/>
          <a:p>
            <a:r>
              <a:rPr lang="en-US"/>
              <a:t>$5</a:t>
            </a:r>
          </a:p>
        </p:txBody>
      </p:sp>
      <p:sp>
        <p:nvSpPr>
          <p:cNvPr id="4" name="Rectangle 3">
            <a:extLst>
              <a:ext uri="{FF2B5EF4-FFF2-40B4-BE49-F238E27FC236}">
                <a16:creationId xmlns:a16="http://schemas.microsoft.com/office/drawing/2014/main" id="{FDD6A0D6-F9DE-5FA3-CE46-2D684F85D405}"/>
              </a:ext>
            </a:extLst>
          </p:cNvPr>
          <p:cNvSpPr/>
          <p:nvPr/>
        </p:nvSpPr>
        <p:spPr>
          <a:xfrm>
            <a:off x="6019800" y="6505221"/>
            <a:ext cx="3124200" cy="304800"/>
          </a:xfrm>
          <a:prstGeom prst="rect">
            <a:avLst/>
          </a:prstGeom>
          <a:solidFill>
            <a:srgbClr val="5050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CD0A7804-4FEB-C92A-7008-53B9170B1024}"/>
              </a:ext>
            </a:extLst>
          </p:cNvPr>
          <p:cNvSpPr txBox="1"/>
          <p:nvPr/>
        </p:nvSpPr>
        <p:spPr>
          <a:xfrm>
            <a:off x="8060551" y="6437250"/>
            <a:ext cx="4572000" cy="646331"/>
          </a:xfrm>
          <a:prstGeom prst="rect">
            <a:avLst/>
          </a:prstGeom>
          <a:noFill/>
        </p:spPr>
        <p:txBody>
          <a:bodyPr wrap="square">
            <a:spAutoFit/>
          </a:bodyPr>
          <a:lstStyle/>
          <a:p>
            <a:r>
              <a:rPr lang="en-US" sz="1200">
                <a:latin typeface="Times New Roman" panose="02020603050405020304" pitchFamily="18" charset="0"/>
                <a:cs typeface="Times New Roman" panose="02020603050405020304" pitchFamily="18" charset="0"/>
              </a:rPr>
              <a:t>Zahra </a:t>
            </a:r>
            <a:r>
              <a:rPr lang="en-US" sz="1200" err="1">
                <a:latin typeface="Times New Roman" panose="02020603050405020304" pitchFamily="18" charset="0"/>
                <a:cs typeface="Times New Roman" panose="02020603050405020304" pitchFamily="18" charset="0"/>
              </a:rPr>
              <a:t>Alnahwi</a:t>
            </a:r>
            <a:endParaRPr lang="en-US" sz="1200">
              <a:latin typeface="Times New Roman" panose="02020603050405020304" pitchFamily="18" charset="0"/>
              <a:cs typeface="Times New Roman" panose="02020603050405020304" pitchFamily="18" charset="0"/>
            </a:endParaRPr>
          </a:p>
          <a:p>
            <a:r>
              <a:rPr lang="en-US" sz="1200"/>
              <a:t>2/2/2023</a:t>
            </a:r>
          </a:p>
          <a:p>
            <a:endParaRPr lang="en-US" sz="12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126468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867A69-96AE-0726-1459-E9F95224AF17}"/>
              </a:ext>
            </a:extLst>
          </p:cNvPr>
          <p:cNvSpPr>
            <a:spLocks noGrp="1"/>
          </p:cNvSpPr>
          <p:nvPr>
            <p:ph type="title"/>
          </p:nvPr>
        </p:nvSpPr>
        <p:spPr>
          <a:xfrm>
            <a:off x="914400" y="247718"/>
            <a:ext cx="7315200" cy="849244"/>
          </a:xfrm>
        </p:spPr>
        <p:txBody>
          <a:bodyPr/>
          <a:lstStyle/>
          <a:p>
            <a:pPr algn="ctr"/>
            <a:r>
              <a:rPr lang="en-US" sz="3200">
                <a:latin typeface="Times New Roman" panose="02020603050405020304" pitchFamily="18" charset="0"/>
                <a:cs typeface="Times New Roman" panose="02020603050405020304" pitchFamily="18" charset="0"/>
              </a:rPr>
              <a:t>Touch Screen</a:t>
            </a:r>
          </a:p>
        </p:txBody>
      </p:sp>
      <p:pic>
        <p:nvPicPr>
          <p:cNvPr id="6" name="Content Placeholder 5">
            <a:extLst>
              <a:ext uri="{FF2B5EF4-FFF2-40B4-BE49-F238E27FC236}">
                <a16:creationId xmlns:a16="http://schemas.microsoft.com/office/drawing/2014/main" id="{50BEC312-AEC1-18D2-74C0-E4FDA9232752}"/>
              </a:ext>
            </a:extLst>
          </p:cNvPr>
          <p:cNvPicPr>
            <a:picLocks noGrp="1" noChangeAspect="1"/>
          </p:cNvPicPr>
          <p:nvPr>
            <p:ph idx="1"/>
          </p:nvPr>
        </p:nvPicPr>
        <p:blipFill>
          <a:blip r:embed="rId2"/>
          <a:stretch>
            <a:fillRect/>
          </a:stretch>
        </p:blipFill>
        <p:spPr>
          <a:xfrm>
            <a:off x="4114800" y="2490622"/>
            <a:ext cx="4304586" cy="3248907"/>
          </a:xfrm>
        </p:spPr>
      </p:pic>
      <p:sp>
        <p:nvSpPr>
          <p:cNvPr id="4" name="Rectangle 3">
            <a:extLst>
              <a:ext uri="{FF2B5EF4-FFF2-40B4-BE49-F238E27FC236}">
                <a16:creationId xmlns:a16="http://schemas.microsoft.com/office/drawing/2014/main" id="{94040D76-6258-DD53-07E0-143CD5666B56}"/>
              </a:ext>
            </a:extLst>
          </p:cNvPr>
          <p:cNvSpPr/>
          <p:nvPr/>
        </p:nvSpPr>
        <p:spPr>
          <a:xfrm>
            <a:off x="6019800" y="6505221"/>
            <a:ext cx="3124200" cy="304800"/>
          </a:xfrm>
          <a:prstGeom prst="rect">
            <a:avLst/>
          </a:prstGeom>
          <a:solidFill>
            <a:srgbClr val="5050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8E74BC90-377A-1C8C-B7BB-C325BCBAFA8C}"/>
              </a:ext>
            </a:extLst>
          </p:cNvPr>
          <p:cNvSpPr txBox="1"/>
          <p:nvPr/>
        </p:nvSpPr>
        <p:spPr>
          <a:xfrm>
            <a:off x="221791" y="1383255"/>
            <a:ext cx="6553200" cy="1107996"/>
          </a:xfrm>
          <a:prstGeom prst="rect">
            <a:avLst/>
          </a:prstGeom>
          <a:noFill/>
        </p:spPr>
        <p:txBody>
          <a:bodyPr wrap="square" rtlCol="0">
            <a:spAutoFit/>
          </a:bodyPr>
          <a:lstStyle/>
          <a:p>
            <a:r>
              <a:rPr lang="en-US" sz="2400" b="1" i="0">
                <a:solidFill>
                  <a:srgbClr val="333333"/>
                </a:solidFill>
                <a:effectLst/>
                <a:latin typeface="Times New Roman" panose="02020603050405020304" pitchFamily="18" charset="0"/>
                <a:cs typeface="Times New Roman" panose="02020603050405020304" pitchFamily="18" charset="0"/>
              </a:rPr>
              <a:t>3.5” Touch screen</a:t>
            </a:r>
          </a:p>
          <a:p>
            <a:r>
              <a:rPr lang="en-US" i="0" err="1">
                <a:solidFill>
                  <a:srgbClr val="000000"/>
                </a:solidFill>
                <a:effectLst/>
                <a:latin typeface="Times New Roman" panose="02020603050405020304" pitchFamily="18" charset="0"/>
                <a:cs typeface="Times New Roman" panose="02020603050405020304" pitchFamily="18" charset="0"/>
              </a:rPr>
              <a:t>PiTFT</a:t>
            </a:r>
            <a:r>
              <a:rPr lang="en-US" i="0">
                <a:solidFill>
                  <a:srgbClr val="000000"/>
                </a:solidFill>
                <a:effectLst/>
                <a:latin typeface="Times New Roman" panose="02020603050405020304" pitchFamily="18" charset="0"/>
                <a:cs typeface="Times New Roman" panose="02020603050405020304" pitchFamily="18" charset="0"/>
              </a:rPr>
              <a:t> Plus 480x320 3.5" </a:t>
            </a:r>
            <a:r>
              <a:rPr lang="en-US" i="0" err="1">
                <a:solidFill>
                  <a:srgbClr val="000000"/>
                </a:solidFill>
                <a:effectLst/>
                <a:latin typeface="Times New Roman" panose="02020603050405020304" pitchFamily="18" charset="0"/>
                <a:cs typeface="Times New Roman" panose="02020603050405020304" pitchFamily="18" charset="0"/>
              </a:rPr>
              <a:t>TFT+Touchscreen</a:t>
            </a:r>
            <a:r>
              <a:rPr lang="en-US" i="0">
                <a:solidFill>
                  <a:srgbClr val="000000"/>
                </a:solidFill>
                <a:effectLst/>
                <a:latin typeface="Times New Roman" panose="02020603050405020304" pitchFamily="18" charset="0"/>
                <a:cs typeface="Times New Roman" panose="02020603050405020304" pitchFamily="18" charset="0"/>
              </a:rPr>
              <a:t> for Raspberry Pi</a:t>
            </a:r>
          </a:p>
          <a:p>
            <a:endParaRPr lang="en-US" sz="2400" b="1">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361617CE-EB74-D9ED-9F2E-9EBEF394B1D0}"/>
              </a:ext>
            </a:extLst>
          </p:cNvPr>
          <p:cNvSpPr txBox="1"/>
          <p:nvPr/>
        </p:nvSpPr>
        <p:spPr>
          <a:xfrm>
            <a:off x="4114800" y="5812580"/>
            <a:ext cx="2307771" cy="369332"/>
          </a:xfrm>
          <a:prstGeom prst="rect">
            <a:avLst/>
          </a:prstGeom>
          <a:noFill/>
        </p:spPr>
        <p:txBody>
          <a:bodyPr wrap="square" rtlCol="0">
            <a:spAutoFit/>
          </a:bodyPr>
          <a:lstStyle/>
          <a:p>
            <a:endParaRPr lang="en-US"/>
          </a:p>
        </p:txBody>
      </p:sp>
      <p:sp>
        <p:nvSpPr>
          <p:cNvPr id="16" name="TextBox 15">
            <a:extLst>
              <a:ext uri="{FF2B5EF4-FFF2-40B4-BE49-F238E27FC236}">
                <a16:creationId xmlns:a16="http://schemas.microsoft.com/office/drawing/2014/main" id="{998A029B-076B-E584-D408-392C974BABCB}"/>
              </a:ext>
            </a:extLst>
          </p:cNvPr>
          <p:cNvSpPr txBox="1"/>
          <p:nvPr/>
        </p:nvSpPr>
        <p:spPr>
          <a:xfrm>
            <a:off x="4365171" y="5937709"/>
            <a:ext cx="1654629" cy="369332"/>
          </a:xfrm>
          <a:prstGeom prst="rect">
            <a:avLst/>
          </a:prstGeom>
          <a:noFill/>
        </p:spPr>
        <p:txBody>
          <a:bodyPr wrap="square" rtlCol="0">
            <a:spAutoFit/>
          </a:bodyPr>
          <a:lstStyle/>
          <a:p>
            <a:r>
              <a:rPr lang="en-US"/>
              <a:t>$44.95</a:t>
            </a:r>
          </a:p>
        </p:txBody>
      </p:sp>
      <p:sp>
        <p:nvSpPr>
          <p:cNvPr id="17" name="TextBox 16">
            <a:extLst>
              <a:ext uri="{FF2B5EF4-FFF2-40B4-BE49-F238E27FC236}">
                <a16:creationId xmlns:a16="http://schemas.microsoft.com/office/drawing/2014/main" id="{5D5A3BF8-7EB0-08BB-21EB-8A2E4BCB482E}"/>
              </a:ext>
            </a:extLst>
          </p:cNvPr>
          <p:cNvSpPr txBox="1"/>
          <p:nvPr/>
        </p:nvSpPr>
        <p:spPr>
          <a:xfrm>
            <a:off x="348343" y="2569538"/>
            <a:ext cx="3200400" cy="2031325"/>
          </a:xfrm>
          <a:prstGeom prst="rect">
            <a:avLst/>
          </a:prstGeom>
          <a:noFill/>
        </p:spPr>
        <p:txBody>
          <a:bodyPr wrap="square" rtlCol="0">
            <a:spAutoFit/>
          </a:bodyPr>
          <a:lstStyle/>
          <a:p>
            <a:pPr marL="285750" indent="-285750">
              <a:buFont typeface="Arial" panose="020B0604020202020204" pitchFamily="34" charset="0"/>
              <a:buChar char="•"/>
            </a:pPr>
            <a:r>
              <a:rPr lang="en-US" b="0" i="0">
                <a:solidFill>
                  <a:srgbClr val="333333"/>
                </a:solidFill>
                <a:effectLst/>
                <a:latin typeface="Times New Roman" panose="02020603050405020304" pitchFamily="18" charset="0"/>
                <a:cs typeface="Times New Roman" panose="02020603050405020304" pitchFamily="18" charset="0"/>
              </a:rPr>
              <a:t>Display Development Tools 3.5" TFT Touchscreen for Raspberry Pi</a:t>
            </a:r>
          </a:p>
          <a:p>
            <a:pPr marL="285750" indent="-285750">
              <a:buFont typeface="Arial" panose="020B0604020202020204" pitchFamily="34" charset="0"/>
              <a:buChar char="•"/>
            </a:pPr>
            <a:endParaRPr lang="en-US" b="0" i="0">
              <a:solidFill>
                <a:srgbClr val="333333"/>
              </a:solidFill>
              <a:effectLst/>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b="0" i="0">
              <a:solidFill>
                <a:srgbClr val="333333"/>
              </a:solidFill>
              <a:effectLst/>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a:solidFill>
                  <a:srgbClr val="333333"/>
                </a:solidFill>
                <a:latin typeface="Times New Roman" panose="02020603050405020304" pitchFamily="18" charset="0"/>
                <a:cs typeface="Times New Roman" panose="02020603050405020304" pitchFamily="18" charset="0"/>
              </a:rPr>
              <a:t>Unit weight : </a:t>
            </a:r>
            <a:r>
              <a:rPr lang="en-US">
                <a:effectLst/>
                <a:latin typeface="Times New Roman" panose="02020603050405020304" pitchFamily="18" charset="0"/>
                <a:cs typeface="Times New Roman" panose="02020603050405020304" pitchFamily="18" charset="0"/>
              </a:rPr>
              <a:t>4.331466 oz</a:t>
            </a:r>
          </a:p>
          <a:p>
            <a:endParaRPr lang="en-US" b="0" i="0">
              <a:solidFill>
                <a:srgbClr val="333333"/>
              </a:solidFill>
              <a:effectLst/>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6939A2D8-1D33-858B-2976-8A1D5829CC47}"/>
              </a:ext>
            </a:extLst>
          </p:cNvPr>
          <p:cNvSpPr txBox="1"/>
          <p:nvPr/>
        </p:nvSpPr>
        <p:spPr>
          <a:xfrm>
            <a:off x="8063753" y="6413317"/>
            <a:ext cx="4572000" cy="646331"/>
          </a:xfrm>
          <a:prstGeom prst="rect">
            <a:avLst/>
          </a:prstGeom>
          <a:noFill/>
        </p:spPr>
        <p:txBody>
          <a:bodyPr wrap="square">
            <a:spAutoFit/>
          </a:bodyPr>
          <a:lstStyle/>
          <a:p>
            <a:r>
              <a:rPr lang="en-US" sz="1200">
                <a:latin typeface="Times New Roman" panose="02020603050405020304" pitchFamily="18" charset="0"/>
                <a:cs typeface="Times New Roman" panose="02020603050405020304" pitchFamily="18" charset="0"/>
              </a:rPr>
              <a:t>Zahra </a:t>
            </a:r>
            <a:r>
              <a:rPr lang="en-US" sz="1200" err="1">
                <a:latin typeface="Times New Roman" panose="02020603050405020304" pitchFamily="18" charset="0"/>
                <a:cs typeface="Times New Roman" panose="02020603050405020304" pitchFamily="18" charset="0"/>
              </a:rPr>
              <a:t>Alnahwi</a:t>
            </a:r>
            <a:endParaRPr lang="en-US" sz="1200">
              <a:latin typeface="Times New Roman" panose="02020603050405020304" pitchFamily="18" charset="0"/>
              <a:cs typeface="Times New Roman" panose="02020603050405020304" pitchFamily="18" charset="0"/>
            </a:endParaRPr>
          </a:p>
          <a:p>
            <a:r>
              <a:rPr lang="en-US" sz="1200"/>
              <a:t>2/2/2023</a:t>
            </a:r>
          </a:p>
          <a:p>
            <a:endParaRPr lang="en-US" sz="12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765886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4361D4-1BFF-267C-48B9-C40E79646B9C}"/>
              </a:ext>
            </a:extLst>
          </p:cNvPr>
          <p:cNvSpPr>
            <a:spLocks noGrp="1"/>
          </p:cNvSpPr>
          <p:nvPr>
            <p:ph type="title"/>
          </p:nvPr>
        </p:nvSpPr>
        <p:spPr>
          <a:xfrm>
            <a:off x="914400" y="247718"/>
            <a:ext cx="7315200" cy="849244"/>
          </a:xfrm>
        </p:spPr>
        <p:txBody>
          <a:bodyPr/>
          <a:lstStyle/>
          <a:p>
            <a:pPr algn="ctr"/>
            <a:r>
              <a:rPr lang="en-US" sz="3200">
                <a:latin typeface="Times New Roman" panose="02020603050405020304" pitchFamily="18" charset="0"/>
                <a:cs typeface="Times New Roman" panose="02020603050405020304" pitchFamily="18" charset="0"/>
              </a:rPr>
              <a:t>Touch Screens</a:t>
            </a:r>
          </a:p>
        </p:txBody>
      </p:sp>
      <p:pic>
        <p:nvPicPr>
          <p:cNvPr id="5" name="Content Placeholder 4">
            <a:extLst>
              <a:ext uri="{FF2B5EF4-FFF2-40B4-BE49-F238E27FC236}">
                <a16:creationId xmlns:a16="http://schemas.microsoft.com/office/drawing/2014/main" id="{754281FB-C34E-17F7-4657-43942126F239}"/>
              </a:ext>
            </a:extLst>
          </p:cNvPr>
          <p:cNvPicPr>
            <a:picLocks noGrp="1" noChangeAspect="1"/>
          </p:cNvPicPr>
          <p:nvPr>
            <p:ph idx="1"/>
          </p:nvPr>
        </p:nvPicPr>
        <p:blipFill>
          <a:blip r:embed="rId3"/>
          <a:stretch>
            <a:fillRect/>
          </a:stretch>
        </p:blipFill>
        <p:spPr>
          <a:xfrm>
            <a:off x="4407719" y="2448269"/>
            <a:ext cx="4311738" cy="3155138"/>
          </a:xfrm>
        </p:spPr>
      </p:pic>
      <p:sp>
        <p:nvSpPr>
          <p:cNvPr id="7" name="TextBox 6">
            <a:extLst>
              <a:ext uri="{FF2B5EF4-FFF2-40B4-BE49-F238E27FC236}">
                <a16:creationId xmlns:a16="http://schemas.microsoft.com/office/drawing/2014/main" id="{3BCA6DB9-0A3D-7A12-FB2B-7EB58722C3EA}"/>
              </a:ext>
            </a:extLst>
          </p:cNvPr>
          <p:cNvSpPr txBox="1"/>
          <p:nvPr/>
        </p:nvSpPr>
        <p:spPr>
          <a:xfrm>
            <a:off x="206829" y="1698563"/>
            <a:ext cx="6672942" cy="984885"/>
          </a:xfrm>
          <a:prstGeom prst="rect">
            <a:avLst/>
          </a:prstGeom>
          <a:noFill/>
        </p:spPr>
        <p:txBody>
          <a:bodyPr wrap="square">
            <a:spAutoFit/>
          </a:bodyPr>
          <a:lstStyle/>
          <a:p>
            <a:r>
              <a:rPr lang="en-US" sz="2000" b="1" i="0">
                <a:solidFill>
                  <a:srgbClr val="333333"/>
                </a:solidFill>
                <a:effectLst/>
                <a:latin typeface="Times New Roman" panose="02020603050405020304" pitchFamily="18" charset="0"/>
                <a:cs typeface="Times New Roman" panose="02020603050405020304" pitchFamily="18" charset="0"/>
              </a:rPr>
              <a:t> </a:t>
            </a:r>
            <a:r>
              <a:rPr lang="en-US" sz="2000" b="1">
                <a:solidFill>
                  <a:srgbClr val="333333"/>
                </a:solidFill>
                <a:latin typeface="Times New Roman" panose="02020603050405020304" pitchFamily="18" charset="0"/>
                <a:cs typeface="Times New Roman" panose="02020603050405020304" pitchFamily="18" charset="0"/>
              </a:rPr>
              <a:t>7</a:t>
            </a:r>
            <a:r>
              <a:rPr lang="en-US" sz="2000" b="1" i="0">
                <a:solidFill>
                  <a:srgbClr val="333333"/>
                </a:solidFill>
                <a:effectLst/>
                <a:latin typeface="Times New Roman" panose="02020603050405020304" pitchFamily="18" charset="0"/>
                <a:cs typeface="Times New Roman" panose="02020603050405020304" pitchFamily="18" charset="0"/>
              </a:rPr>
              <a:t>” Touch screen</a:t>
            </a:r>
          </a:p>
          <a:p>
            <a:r>
              <a:rPr lang="en-US" b="0" i="0">
                <a:solidFill>
                  <a:srgbClr val="000000"/>
                </a:solidFill>
                <a:effectLst/>
                <a:latin typeface="Times New Roman" panose="02020603050405020304" pitchFamily="18" charset="0"/>
                <a:cs typeface="Times New Roman" panose="02020603050405020304" pitchFamily="18" charset="0"/>
              </a:rPr>
              <a:t>Pi Foundation Display - 7" Touchscreen Display for Raspberry Pi</a:t>
            </a:r>
          </a:p>
          <a:p>
            <a:endParaRPr lang="en-US" sz="2000" b="1" i="0">
              <a:solidFill>
                <a:srgbClr val="333333"/>
              </a:solidFill>
              <a:effectLst/>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3A23724F-2442-0064-C08A-C0CDC5EA23F4}"/>
              </a:ext>
            </a:extLst>
          </p:cNvPr>
          <p:cNvSpPr txBox="1"/>
          <p:nvPr/>
        </p:nvSpPr>
        <p:spPr>
          <a:xfrm>
            <a:off x="206828" y="2867523"/>
            <a:ext cx="4365172" cy="1477328"/>
          </a:xfrm>
          <a:prstGeom prst="rect">
            <a:avLst/>
          </a:prstGeom>
          <a:noFill/>
        </p:spPr>
        <p:txBody>
          <a:bodyPr wrap="square">
            <a:spAutoFit/>
          </a:bodyPr>
          <a:lstStyle/>
          <a:p>
            <a:pPr marL="285750" indent="-285750">
              <a:buFont typeface="Arial" panose="020B0604020202020204" pitchFamily="34" charset="0"/>
              <a:buChar char="•"/>
            </a:pPr>
            <a:r>
              <a:rPr lang="en-US" b="0" i="0">
                <a:solidFill>
                  <a:srgbClr val="333333"/>
                </a:solidFill>
                <a:effectLst/>
                <a:latin typeface="Times New Roman" panose="02020603050405020304" pitchFamily="18" charset="0"/>
                <a:cs typeface="Times New Roman" panose="02020603050405020304" pitchFamily="18" charset="0"/>
              </a:rPr>
              <a:t>Display Development Tools The factory is currently not accepting orders for this product</a:t>
            </a:r>
          </a:p>
          <a:p>
            <a:pPr marL="285750" indent="-285750">
              <a:buFont typeface="Arial" panose="020B0604020202020204" pitchFamily="34" charset="0"/>
              <a:buChar char="•"/>
            </a:pPr>
            <a:endParaRPr lang="en-US" b="0" i="0">
              <a:solidFill>
                <a:srgbClr val="333333"/>
              </a:solidFill>
              <a:effectLst/>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a:solidFill>
                  <a:srgbClr val="333333"/>
                </a:solidFill>
                <a:latin typeface="Times New Roman" panose="02020603050405020304" pitchFamily="18" charset="0"/>
                <a:cs typeface="Times New Roman" panose="02020603050405020304" pitchFamily="18" charset="0"/>
              </a:rPr>
              <a:t>Unit weight : </a:t>
            </a:r>
            <a:r>
              <a:rPr lang="en-US" b="0" i="0">
                <a:solidFill>
                  <a:srgbClr val="333333"/>
                </a:solidFill>
                <a:effectLst/>
                <a:latin typeface="Times New Roman" panose="02020603050405020304" pitchFamily="18" charset="0"/>
                <a:cs typeface="Times New Roman" panose="02020603050405020304" pitchFamily="18" charset="0"/>
              </a:rPr>
              <a:t>1.231 </a:t>
            </a:r>
            <a:r>
              <a:rPr lang="en-US" b="0" i="0" err="1">
                <a:solidFill>
                  <a:srgbClr val="333333"/>
                </a:solidFill>
                <a:effectLst/>
                <a:latin typeface="Times New Roman" panose="02020603050405020304" pitchFamily="18" charset="0"/>
                <a:cs typeface="Times New Roman" panose="02020603050405020304" pitchFamily="18" charset="0"/>
              </a:rPr>
              <a:t>lbs</a:t>
            </a:r>
            <a:endParaRPr lang="en-US" b="0" i="0">
              <a:solidFill>
                <a:srgbClr val="333333"/>
              </a:solidFill>
              <a:effectLst/>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F6A83E5B-60E6-6C84-2000-7D1AE535D353}"/>
              </a:ext>
            </a:extLst>
          </p:cNvPr>
          <p:cNvSpPr txBox="1"/>
          <p:nvPr/>
        </p:nvSpPr>
        <p:spPr>
          <a:xfrm>
            <a:off x="4669971" y="5780315"/>
            <a:ext cx="1055915" cy="369332"/>
          </a:xfrm>
          <a:prstGeom prst="rect">
            <a:avLst/>
          </a:prstGeom>
          <a:noFill/>
        </p:spPr>
        <p:txBody>
          <a:bodyPr wrap="square" rtlCol="0">
            <a:spAutoFit/>
          </a:bodyPr>
          <a:lstStyle/>
          <a:p>
            <a:r>
              <a:rPr lang="en-US"/>
              <a:t>$99.94</a:t>
            </a:r>
          </a:p>
        </p:txBody>
      </p:sp>
      <p:sp>
        <p:nvSpPr>
          <p:cNvPr id="6" name="Rectangle 5">
            <a:extLst>
              <a:ext uri="{FF2B5EF4-FFF2-40B4-BE49-F238E27FC236}">
                <a16:creationId xmlns:a16="http://schemas.microsoft.com/office/drawing/2014/main" id="{DC801017-887D-8536-355A-29CB76165938}"/>
              </a:ext>
            </a:extLst>
          </p:cNvPr>
          <p:cNvSpPr/>
          <p:nvPr/>
        </p:nvSpPr>
        <p:spPr>
          <a:xfrm>
            <a:off x="6019800" y="6526696"/>
            <a:ext cx="3124200" cy="304800"/>
          </a:xfrm>
          <a:prstGeom prst="rect">
            <a:avLst/>
          </a:prstGeom>
          <a:solidFill>
            <a:srgbClr val="5050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38EDEF4C-EE1B-3C2A-76AD-2C2A0A77E91C}"/>
              </a:ext>
            </a:extLst>
          </p:cNvPr>
          <p:cNvSpPr txBox="1"/>
          <p:nvPr/>
        </p:nvSpPr>
        <p:spPr>
          <a:xfrm>
            <a:off x="8068235" y="6406760"/>
            <a:ext cx="4647561" cy="646331"/>
          </a:xfrm>
          <a:prstGeom prst="rect">
            <a:avLst/>
          </a:prstGeom>
          <a:noFill/>
        </p:spPr>
        <p:txBody>
          <a:bodyPr wrap="square">
            <a:spAutoFit/>
          </a:bodyPr>
          <a:lstStyle/>
          <a:p>
            <a:r>
              <a:rPr lang="en-US" sz="1200">
                <a:latin typeface="Times New Roman" panose="02020603050405020304" pitchFamily="18" charset="0"/>
                <a:cs typeface="Times New Roman" panose="02020603050405020304" pitchFamily="18" charset="0"/>
              </a:rPr>
              <a:t>Zahra Alnahwi</a:t>
            </a:r>
          </a:p>
          <a:p>
            <a:r>
              <a:rPr lang="en-US" sz="1200"/>
              <a:t>2/2/2023</a:t>
            </a:r>
          </a:p>
          <a:p>
            <a:endParaRPr lang="en-US" sz="12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88603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F7F5A5-6C03-512A-E9F4-DC4FABCAE176}"/>
              </a:ext>
            </a:extLst>
          </p:cNvPr>
          <p:cNvSpPr>
            <a:spLocks noGrp="1"/>
          </p:cNvSpPr>
          <p:nvPr>
            <p:ph type="title"/>
          </p:nvPr>
        </p:nvSpPr>
        <p:spPr/>
        <p:txBody>
          <a:bodyPr/>
          <a:lstStyle/>
          <a:p>
            <a:pPr algn="ctr"/>
            <a:r>
              <a:rPr lang="en-US" sz="3200">
                <a:latin typeface="Times New Roman" panose="02020603050405020304" pitchFamily="18" charset="0"/>
                <a:cs typeface="Times New Roman" panose="02020603050405020304" pitchFamily="18" charset="0"/>
              </a:rPr>
              <a:t>Touch Screen</a:t>
            </a:r>
            <a:endParaRPr lang="en-US" sz="3200"/>
          </a:p>
        </p:txBody>
      </p:sp>
      <p:pic>
        <p:nvPicPr>
          <p:cNvPr id="5" name="Content Placeholder 4">
            <a:extLst>
              <a:ext uri="{FF2B5EF4-FFF2-40B4-BE49-F238E27FC236}">
                <a16:creationId xmlns:a16="http://schemas.microsoft.com/office/drawing/2014/main" id="{766F8FC1-4CD9-A38D-55A6-579C54AE9D8F}"/>
              </a:ext>
            </a:extLst>
          </p:cNvPr>
          <p:cNvPicPr>
            <a:picLocks noGrp="1" noChangeAspect="1"/>
          </p:cNvPicPr>
          <p:nvPr>
            <p:ph idx="1"/>
          </p:nvPr>
        </p:nvPicPr>
        <p:blipFill>
          <a:blip r:embed="rId2"/>
          <a:stretch>
            <a:fillRect/>
          </a:stretch>
        </p:blipFill>
        <p:spPr>
          <a:xfrm>
            <a:off x="4114800" y="2107751"/>
            <a:ext cx="4335823" cy="3534465"/>
          </a:xfrm>
        </p:spPr>
      </p:pic>
      <p:sp>
        <p:nvSpPr>
          <p:cNvPr id="7" name="TextBox 6">
            <a:extLst>
              <a:ext uri="{FF2B5EF4-FFF2-40B4-BE49-F238E27FC236}">
                <a16:creationId xmlns:a16="http://schemas.microsoft.com/office/drawing/2014/main" id="{C27465B9-F35A-5225-6B69-0824E6C3E25E}"/>
              </a:ext>
            </a:extLst>
          </p:cNvPr>
          <p:cNvSpPr txBox="1"/>
          <p:nvPr/>
        </p:nvSpPr>
        <p:spPr>
          <a:xfrm>
            <a:off x="457199" y="1476809"/>
            <a:ext cx="5366658" cy="677108"/>
          </a:xfrm>
          <a:prstGeom prst="rect">
            <a:avLst/>
          </a:prstGeom>
          <a:noFill/>
        </p:spPr>
        <p:txBody>
          <a:bodyPr wrap="square">
            <a:spAutoFit/>
          </a:bodyPr>
          <a:lstStyle/>
          <a:p>
            <a:r>
              <a:rPr lang="en-US" sz="2000" b="1" i="0">
                <a:solidFill>
                  <a:srgbClr val="333333"/>
                </a:solidFill>
                <a:effectLst/>
                <a:latin typeface="Times New Roman" panose="02020603050405020304" pitchFamily="18" charset="0"/>
                <a:cs typeface="Times New Roman" panose="02020603050405020304" pitchFamily="18" charset="0"/>
              </a:rPr>
              <a:t>5” Touch screen</a:t>
            </a:r>
          </a:p>
          <a:p>
            <a:pPr algn="l"/>
            <a:r>
              <a:rPr lang="en-US" b="0" i="0">
                <a:solidFill>
                  <a:srgbClr val="0F1111"/>
                </a:solidFill>
                <a:effectLst/>
                <a:latin typeface="Amazon Ember"/>
              </a:rPr>
              <a:t>ELECROW Raspberry Pi Touchscreen Monitor 5 inch</a:t>
            </a:r>
            <a:endParaRPr lang="en-US" sz="2000" b="1" i="0">
              <a:solidFill>
                <a:srgbClr val="333333"/>
              </a:solidFill>
              <a:effectLst/>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006BDDCD-6C5A-5A5B-B68B-F2AB4CD858A5}"/>
              </a:ext>
            </a:extLst>
          </p:cNvPr>
          <p:cNvSpPr txBox="1"/>
          <p:nvPr/>
        </p:nvSpPr>
        <p:spPr>
          <a:xfrm>
            <a:off x="272143" y="2481943"/>
            <a:ext cx="3668486" cy="1754326"/>
          </a:xfrm>
          <a:prstGeom prst="rect">
            <a:avLst/>
          </a:prstGeom>
          <a:noFill/>
        </p:spPr>
        <p:txBody>
          <a:bodyPr wrap="square" rtlCol="0">
            <a:spAutoFit/>
          </a:bodyPr>
          <a:lstStyle/>
          <a:p>
            <a:pPr marL="285750" indent="-285750">
              <a:buFont typeface="Arial" panose="020B0604020202020204" pitchFamily="34" charset="0"/>
              <a:buChar char="•"/>
            </a:pPr>
            <a:r>
              <a:rPr lang="en-US" b="0" i="0">
                <a:solidFill>
                  <a:srgbClr val="0F1111"/>
                </a:solidFill>
                <a:effectLst/>
                <a:latin typeface="Amazon Ember"/>
              </a:rPr>
              <a:t>This 5 inch small HDMI capacitive touch screen LCD supports various systems with resolution of 800×480. </a:t>
            </a:r>
            <a:endParaRPr lang="en-US" b="0" i="0">
              <a:solidFill>
                <a:srgbClr val="0F1111"/>
              </a:solidFill>
              <a:effectLst/>
              <a:latin typeface="Times New Roman" panose="02020603050405020304" pitchFamily="18" charset="0"/>
              <a:cs typeface="Times New Roman" panose="02020603050405020304" pitchFamily="18" charset="0"/>
            </a:endParaRPr>
          </a:p>
          <a:p>
            <a:endParaRPr lang="en-US">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a:latin typeface="Times New Roman" panose="02020603050405020304" pitchFamily="18" charset="0"/>
                <a:cs typeface="Times New Roman" panose="02020603050405020304" pitchFamily="18" charset="0"/>
              </a:rPr>
              <a:t>Unite weight : </a:t>
            </a:r>
            <a:r>
              <a:rPr lang="en-US" b="0" i="0">
                <a:solidFill>
                  <a:srgbClr val="0F1111"/>
                </a:solidFill>
                <a:effectLst/>
                <a:latin typeface="Amazon Ember"/>
              </a:rPr>
              <a:t>4.13 ounces</a:t>
            </a:r>
            <a:r>
              <a:rPr lang="en-US">
                <a:latin typeface="Times New Roman" panose="02020603050405020304" pitchFamily="18" charset="0"/>
                <a:cs typeface="Times New Roman" panose="02020603050405020304" pitchFamily="18" charset="0"/>
              </a:rPr>
              <a:t> </a:t>
            </a:r>
          </a:p>
        </p:txBody>
      </p:sp>
      <p:sp>
        <p:nvSpPr>
          <p:cNvPr id="4" name="Rectangle 3">
            <a:extLst>
              <a:ext uri="{FF2B5EF4-FFF2-40B4-BE49-F238E27FC236}">
                <a16:creationId xmlns:a16="http://schemas.microsoft.com/office/drawing/2014/main" id="{C99BA3FA-5DF5-10C0-477E-9A08A4BBA6FA}"/>
              </a:ext>
            </a:extLst>
          </p:cNvPr>
          <p:cNvSpPr/>
          <p:nvPr/>
        </p:nvSpPr>
        <p:spPr>
          <a:xfrm>
            <a:off x="6019800" y="6526696"/>
            <a:ext cx="3124200" cy="304800"/>
          </a:xfrm>
          <a:prstGeom prst="rect">
            <a:avLst/>
          </a:prstGeom>
          <a:solidFill>
            <a:srgbClr val="5050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385105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EBF035-B49B-D0F6-9915-C9C24FFF8335}"/>
              </a:ext>
            </a:extLst>
          </p:cNvPr>
          <p:cNvSpPr>
            <a:spLocks noGrp="1"/>
          </p:cNvSpPr>
          <p:nvPr>
            <p:ph type="title"/>
          </p:nvPr>
        </p:nvSpPr>
        <p:spPr>
          <a:xfrm>
            <a:off x="914400" y="247718"/>
            <a:ext cx="7315200" cy="849244"/>
          </a:xfrm>
        </p:spPr>
        <p:txBody>
          <a:bodyPr/>
          <a:lstStyle/>
          <a:p>
            <a:pPr algn="ctr"/>
            <a:r>
              <a:rPr lang="en-US" sz="3200">
                <a:latin typeface="Times New Roman" panose="02020603050405020304" pitchFamily="18" charset="0"/>
                <a:cs typeface="Times New Roman" panose="02020603050405020304" pitchFamily="18" charset="0"/>
              </a:rPr>
              <a:t>Camera</a:t>
            </a:r>
          </a:p>
        </p:txBody>
      </p:sp>
      <p:pic>
        <p:nvPicPr>
          <p:cNvPr id="5" name="Content Placeholder 4">
            <a:extLst>
              <a:ext uri="{FF2B5EF4-FFF2-40B4-BE49-F238E27FC236}">
                <a16:creationId xmlns:a16="http://schemas.microsoft.com/office/drawing/2014/main" id="{B15766D9-59FC-ED99-6C80-26DDE2037FFC}"/>
              </a:ext>
            </a:extLst>
          </p:cNvPr>
          <p:cNvPicPr>
            <a:picLocks noGrp="1" noChangeAspect="1"/>
          </p:cNvPicPr>
          <p:nvPr>
            <p:ph idx="1"/>
          </p:nvPr>
        </p:nvPicPr>
        <p:blipFill>
          <a:blip r:embed="rId2"/>
          <a:stretch>
            <a:fillRect/>
          </a:stretch>
        </p:blipFill>
        <p:spPr>
          <a:xfrm>
            <a:off x="3593520" y="2145422"/>
            <a:ext cx="4896102" cy="3283119"/>
          </a:xfrm>
        </p:spPr>
      </p:pic>
      <p:sp>
        <p:nvSpPr>
          <p:cNvPr id="6" name="TextBox 5">
            <a:extLst>
              <a:ext uri="{FF2B5EF4-FFF2-40B4-BE49-F238E27FC236}">
                <a16:creationId xmlns:a16="http://schemas.microsoft.com/office/drawing/2014/main" id="{58DE17F1-9146-BADE-B038-6230324F0095}"/>
              </a:ext>
            </a:extLst>
          </p:cNvPr>
          <p:cNvSpPr txBox="1"/>
          <p:nvPr/>
        </p:nvSpPr>
        <p:spPr>
          <a:xfrm>
            <a:off x="206829" y="1643743"/>
            <a:ext cx="4896102" cy="369332"/>
          </a:xfrm>
          <a:prstGeom prst="rect">
            <a:avLst/>
          </a:prstGeom>
          <a:noFill/>
        </p:spPr>
        <p:txBody>
          <a:bodyPr wrap="square" rtlCol="0">
            <a:spAutoFit/>
          </a:bodyPr>
          <a:lstStyle/>
          <a:p>
            <a:r>
              <a:rPr lang="en-US" b="1">
                <a:solidFill>
                  <a:schemeClr val="tx1">
                    <a:lumMod val="75000"/>
                    <a:lumOff val="25000"/>
                  </a:schemeClr>
                </a:solidFill>
                <a:latin typeface="Times New Roman" panose="02020603050405020304" pitchFamily="18" charset="0"/>
                <a:cs typeface="Times New Roman" panose="02020603050405020304" pitchFamily="18" charset="0"/>
              </a:rPr>
              <a:t>Raspberry Pi Camera Board v2 - 8 Megapixels</a:t>
            </a:r>
          </a:p>
        </p:txBody>
      </p:sp>
      <p:graphicFrame>
        <p:nvGraphicFramePr>
          <p:cNvPr id="10" name="Table 9">
            <a:extLst>
              <a:ext uri="{FF2B5EF4-FFF2-40B4-BE49-F238E27FC236}">
                <a16:creationId xmlns:a16="http://schemas.microsoft.com/office/drawing/2014/main" id="{238543F6-82F8-FCA1-6D5D-0C1B928EDA39}"/>
              </a:ext>
            </a:extLst>
          </p:cNvPr>
          <p:cNvGraphicFramePr>
            <a:graphicFrameLocks noGrp="1"/>
          </p:cNvGraphicFramePr>
          <p:nvPr>
            <p:extLst>
              <p:ext uri="{D42A27DB-BD31-4B8C-83A1-F6EECF244321}">
                <p14:modId xmlns:p14="http://schemas.microsoft.com/office/powerpoint/2010/main" val="448480634"/>
              </p:ext>
            </p:extLst>
          </p:nvPr>
        </p:nvGraphicFramePr>
        <p:xfrm>
          <a:off x="206829" y="2651442"/>
          <a:ext cx="3701142" cy="2193484"/>
        </p:xfrm>
        <a:graphic>
          <a:graphicData uri="http://schemas.openxmlformats.org/drawingml/2006/table">
            <a:tbl>
              <a:tblPr/>
              <a:tblGrid>
                <a:gridCol w="3701142">
                  <a:extLst>
                    <a:ext uri="{9D8B030D-6E8A-4147-A177-3AD203B41FA5}">
                      <a16:colId xmlns:a16="http://schemas.microsoft.com/office/drawing/2014/main" val="750858559"/>
                    </a:ext>
                  </a:extLst>
                </a:gridCol>
              </a:tblGrid>
              <a:tr h="2193484">
                <a:tc>
                  <a:txBody>
                    <a:bodyPr/>
                    <a:lstStyle/>
                    <a:p>
                      <a:pPr marL="285750" indent="-285750" algn="l" fontAlgn="t">
                        <a:buFont typeface="Arial" panose="020B0604020202020204" pitchFamily="34" charset="0"/>
                        <a:buChar char="•"/>
                      </a:pPr>
                      <a:r>
                        <a:rPr lang="en-US" b="0">
                          <a:solidFill>
                            <a:srgbClr val="444444"/>
                          </a:solidFill>
                          <a:effectLst/>
                          <a:latin typeface="Times New Roman" panose="02020603050405020304" pitchFamily="18" charset="0"/>
                          <a:cs typeface="Times New Roman" panose="02020603050405020304" pitchFamily="18" charset="0"/>
                        </a:rPr>
                        <a:t>IMX219 Camera Sensor Raspberry Pi Platform Evaluation Expansion Board</a:t>
                      </a:r>
                    </a:p>
                    <a:p>
                      <a:pPr marL="285750" indent="-285750" algn="l" fontAlgn="t">
                        <a:buFont typeface="Arial" panose="020B0604020202020204" pitchFamily="34" charset="0"/>
                        <a:buChar char="•"/>
                      </a:pPr>
                      <a:endParaRPr lang="en-US" b="0">
                        <a:solidFill>
                          <a:srgbClr val="444444"/>
                        </a:solidFill>
                        <a:effectLst/>
                        <a:latin typeface="Times New Roman" panose="02020603050405020304" pitchFamily="18" charset="0"/>
                        <a:cs typeface="Times New Roman" panose="02020603050405020304" pitchFamily="18" charset="0"/>
                      </a:endParaRPr>
                    </a:p>
                    <a:p>
                      <a:pPr marL="285750" indent="-285750" algn="l" fontAlgn="t">
                        <a:buFont typeface="Arial" panose="020B0604020202020204" pitchFamily="34" charset="0"/>
                        <a:buChar char="•"/>
                      </a:pPr>
                      <a:r>
                        <a:rPr lang="en-US">
                          <a:latin typeface="Times New Roman" panose="02020603050405020304" pitchFamily="18" charset="0"/>
                          <a:cs typeface="Times New Roman" panose="02020603050405020304" pitchFamily="18" charset="0"/>
                        </a:rPr>
                        <a:t>Weight (camera board + attached cable): 3.4g </a:t>
                      </a:r>
                      <a:endParaRPr lang="en-US" b="0">
                        <a:solidFill>
                          <a:srgbClr val="444444"/>
                        </a:solidFill>
                        <a:effectLst/>
                        <a:latin typeface="Times New Roman" panose="02020603050405020304" pitchFamily="18" charset="0"/>
                        <a:cs typeface="Times New Roman" panose="02020603050405020304" pitchFamily="18" charset="0"/>
                      </a:endParaRPr>
                    </a:p>
                  </a:txBody>
                  <a:tcPr marT="50800" marB="50800">
                    <a:lnL>
                      <a:noFill/>
                    </a:lnL>
                    <a:lnR>
                      <a:noFill/>
                    </a:lnR>
                    <a:lnT>
                      <a:noFill/>
                    </a:lnT>
                    <a:lnB>
                      <a:noFill/>
                    </a:lnB>
                    <a:solidFill>
                      <a:srgbClr val="FFFFFF"/>
                    </a:solidFill>
                  </a:tcPr>
                </a:tc>
                <a:extLst>
                  <a:ext uri="{0D108BD9-81ED-4DB2-BD59-A6C34878D82A}">
                    <a16:rowId xmlns:a16="http://schemas.microsoft.com/office/drawing/2014/main" val="4276280386"/>
                  </a:ext>
                </a:extLst>
              </a:tr>
            </a:tbl>
          </a:graphicData>
        </a:graphic>
      </p:graphicFrame>
      <p:graphicFrame>
        <p:nvGraphicFramePr>
          <p:cNvPr id="13" name="Table 12">
            <a:extLst>
              <a:ext uri="{FF2B5EF4-FFF2-40B4-BE49-F238E27FC236}">
                <a16:creationId xmlns:a16="http://schemas.microsoft.com/office/drawing/2014/main" id="{3FA40E03-3BF7-BB84-9A6B-335B4CF68C15}"/>
              </a:ext>
            </a:extLst>
          </p:cNvPr>
          <p:cNvGraphicFramePr>
            <a:graphicFrameLocks noGrp="1"/>
          </p:cNvGraphicFramePr>
          <p:nvPr>
            <p:extLst>
              <p:ext uri="{D42A27DB-BD31-4B8C-83A1-F6EECF244321}">
                <p14:modId xmlns:p14="http://schemas.microsoft.com/office/powerpoint/2010/main" val="2446910415"/>
              </p:ext>
            </p:extLst>
          </p:nvPr>
        </p:nvGraphicFramePr>
        <p:xfrm>
          <a:off x="3907971" y="5350946"/>
          <a:ext cx="2302866" cy="375920"/>
        </p:xfrm>
        <a:graphic>
          <a:graphicData uri="http://schemas.openxmlformats.org/drawingml/2006/table">
            <a:tbl>
              <a:tblPr/>
              <a:tblGrid>
                <a:gridCol w="2302866">
                  <a:extLst>
                    <a:ext uri="{9D8B030D-6E8A-4147-A177-3AD203B41FA5}">
                      <a16:colId xmlns:a16="http://schemas.microsoft.com/office/drawing/2014/main" val="1385892707"/>
                    </a:ext>
                  </a:extLst>
                </a:gridCol>
              </a:tblGrid>
              <a:tr h="0">
                <a:tc>
                  <a:txBody>
                    <a:bodyPr/>
                    <a:lstStyle/>
                    <a:p>
                      <a:pPr algn="l" fontAlgn="auto"/>
                      <a:r>
                        <a:rPr lang="en-US" b="0">
                          <a:effectLst/>
                          <a:latin typeface="Roboto" panose="02000000000000000000" pitchFamily="2" charset="0"/>
                        </a:rPr>
                        <a:t>$35.94</a:t>
                      </a:r>
                    </a:p>
                  </a:txBody>
                  <a:tcPr marL="50800" marR="50800" marT="50800" marB="50800" anchor="ctr">
                    <a:lnL>
                      <a:noFill/>
                    </a:lnL>
                    <a:lnR>
                      <a:noFill/>
                    </a:lnR>
                    <a:lnT>
                      <a:noFill/>
                    </a:lnT>
                    <a:lnB>
                      <a:noFill/>
                    </a:lnB>
                    <a:solidFill>
                      <a:srgbClr val="FFFFFF"/>
                    </a:solidFill>
                  </a:tcPr>
                </a:tc>
                <a:extLst>
                  <a:ext uri="{0D108BD9-81ED-4DB2-BD59-A6C34878D82A}">
                    <a16:rowId xmlns:a16="http://schemas.microsoft.com/office/drawing/2014/main" val="2444191199"/>
                  </a:ext>
                </a:extLst>
              </a:tr>
            </a:tbl>
          </a:graphicData>
        </a:graphic>
      </p:graphicFrame>
      <p:sp>
        <p:nvSpPr>
          <p:cNvPr id="7" name="Rectangle 6">
            <a:extLst>
              <a:ext uri="{FF2B5EF4-FFF2-40B4-BE49-F238E27FC236}">
                <a16:creationId xmlns:a16="http://schemas.microsoft.com/office/drawing/2014/main" id="{66AF875B-3B03-8DAC-9D92-C12D60867DDB}"/>
              </a:ext>
            </a:extLst>
          </p:cNvPr>
          <p:cNvSpPr/>
          <p:nvPr/>
        </p:nvSpPr>
        <p:spPr>
          <a:xfrm>
            <a:off x="6019800" y="6526696"/>
            <a:ext cx="3124200" cy="304800"/>
          </a:xfrm>
          <a:prstGeom prst="rect">
            <a:avLst/>
          </a:prstGeom>
          <a:solidFill>
            <a:srgbClr val="5050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C53E2F13-132A-E72E-5A78-E79E498C85F5}"/>
              </a:ext>
            </a:extLst>
          </p:cNvPr>
          <p:cNvSpPr txBox="1"/>
          <p:nvPr/>
        </p:nvSpPr>
        <p:spPr>
          <a:xfrm>
            <a:off x="8064392" y="6477001"/>
            <a:ext cx="4572000" cy="646331"/>
          </a:xfrm>
          <a:prstGeom prst="rect">
            <a:avLst/>
          </a:prstGeom>
          <a:noFill/>
        </p:spPr>
        <p:txBody>
          <a:bodyPr wrap="square">
            <a:spAutoFit/>
          </a:bodyPr>
          <a:lstStyle/>
          <a:p>
            <a:r>
              <a:rPr lang="en-US" sz="1200">
                <a:latin typeface="Times New Roman" panose="02020603050405020304" pitchFamily="18" charset="0"/>
                <a:cs typeface="Times New Roman" panose="02020603050405020304" pitchFamily="18" charset="0"/>
              </a:rPr>
              <a:t>Zahra Alnahwi</a:t>
            </a:r>
          </a:p>
          <a:p>
            <a:r>
              <a:rPr lang="en-US" sz="1200"/>
              <a:t>2/2/2023</a:t>
            </a:r>
          </a:p>
          <a:p>
            <a:endParaRPr lang="en-US" sz="12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811429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EF32B6-1FAD-CE81-7138-BAE9BEE4238B}"/>
              </a:ext>
            </a:extLst>
          </p:cNvPr>
          <p:cNvSpPr>
            <a:spLocks noGrp="1"/>
          </p:cNvSpPr>
          <p:nvPr>
            <p:ph type="title"/>
          </p:nvPr>
        </p:nvSpPr>
        <p:spPr>
          <a:xfrm>
            <a:off x="914400" y="247718"/>
            <a:ext cx="7315200" cy="849244"/>
          </a:xfrm>
        </p:spPr>
        <p:txBody>
          <a:bodyPr/>
          <a:lstStyle/>
          <a:p>
            <a:pPr algn="ctr"/>
            <a:r>
              <a:rPr lang="en-US" sz="3200">
                <a:latin typeface="Times New Roman" panose="02020603050405020304" pitchFamily="18" charset="0"/>
                <a:cs typeface="Times New Roman" panose="02020603050405020304" pitchFamily="18" charset="0"/>
              </a:rPr>
              <a:t>Speaker</a:t>
            </a:r>
            <a:endParaRPr lang="en-US">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083F4B19-7B56-C8DF-071B-8582C9C0E7DB}"/>
              </a:ext>
            </a:extLst>
          </p:cNvPr>
          <p:cNvSpPr>
            <a:spLocks noGrp="1"/>
          </p:cNvSpPr>
          <p:nvPr>
            <p:ph idx="1"/>
          </p:nvPr>
        </p:nvSpPr>
        <p:spPr>
          <a:xfrm>
            <a:off x="457200" y="1600200"/>
            <a:ext cx="4474029" cy="2002971"/>
          </a:xfrm>
        </p:spPr>
        <p:txBody>
          <a:bodyPr>
            <a:normAutofit/>
          </a:bodyPr>
          <a:lstStyle/>
          <a:p>
            <a:pPr marL="0" indent="0">
              <a:buNone/>
            </a:pPr>
            <a:r>
              <a:rPr lang="en-US" sz="1800">
                <a:latin typeface="Times New Roman" panose="02020603050405020304" pitchFamily="18" charset="0"/>
                <a:cs typeface="Times New Roman" panose="02020603050405020304" pitchFamily="18" charset="0"/>
              </a:rPr>
              <a:t>We are still comparing the below options:</a:t>
            </a:r>
          </a:p>
          <a:p>
            <a:endParaRPr lang="en-US" sz="1800">
              <a:latin typeface="Times New Roman" panose="02020603050405020304" pitchFamily="18" charset="0"/>
              <a:cs typeface="Times New Roman" panose="02020603050405020304" pitchFamily="18" charset="0"/>
            </a:endParaRPr>
          </a:p>
          <a:p>
            <a:pPr marL="457200" indent="-457200">
              <a:buFont typeface="+mj-lt"/>
              <a:buAutoNum type="arabicPeriod"/>
            </a:pPr>
            <a:r>
              <a:rPr lang="en-US" sz="1800">
                <a:latin typeface="Times New Roman" panose="02020603050405020304" pitchFamily="18" charset="0"/>
                <a:cs typeface="Times New Roman" panose="02020603050405020304" pitchFamily="18" charset="0"/>
              </a:rPr>
              <a:t>Using a screen with built in speaker </a:t>
            </a:r>
          </a:p>
          <a:p>
            <a:pPr marL="457200" indent="-457200">
              <a:buFont typeface="+mj-lt"/>
              <a:buAutoNum type="arabicPeriod"/>
            </a:pPr>
            <a:r>
              <a:rPr lang="en-US" sz="1800">
                <a:latin typeface="Times New Roman" panose="02020603050405020304" pitchFamily="18" charset="0"/>
                <a:cs typeface="Times New Roman" panose="02020603050405020304" pitchFamily="18" charset="0"/>
              </a:rPr>
              <a:t>Using separate screen and speaker  </a:t>
            </a:r>
          </a:p>
        </p:txBody>
      </p:sp>
      <p:pic>
        <p:nvPicPr>
          <p:cNvPr id="3076" name="Picture 4">
            <a:extLst>
              <a:ext uri="{FF2B5EF4-FFF2-40B4-BE49-F238E27FC236}">
                <a16:creationId xmlns:a16="http://schemas.microsoft.com/office/drawing/2014/main" id="{3D2E7BC1-02EE-C2C1-E777-75389483E8BC}"/>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40085" y="1502228"/>
            <a:ext cx="3646715" cy="361243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F80773CA-F51B-6D17-1E92-6CCE84459A69}"/>
              </a:ext>
            </a:extLst>
          </p:cNvPr>
          <p:cNvPicPr>
            <a:picLocks noChangeAspect="1"/>
          </p:cNvPicPr>
          <p:nvPr/>
        </p:nvPicPr>
        <p:blipFill>
          <a:blip r:embed="rId3"/>
          <a:stretch>
            <a:fillRect/>
          </a:stretch>
        </p:blipFill>
        <p:spPr>
          <a:xfrm>
            <a:off x="1277809" y="3429000"/>
            <a:ext cx="3479248" cy="2639292"/>
          </a:xfrm>
          <a:prstGeom prst="rect">
            <a:avLst/>
          </a:prstGeom>
        </p:spPr>
      </p:pic>
      <p:sp>
        <p:nvSpPr>
          <p:cNvPr id="7" name="TextBox 6">
            <a:extLst>
              <a:ext uri="{FF2B5EF4-FFF2-40B4-BE49-F238E27FC236}">
                <a16:creationId xmlns:a16="http://schemas.microsoft.com/office/drawing/2014/main" id="{401E1451-356C-D01B-332A-6036E9040A3F}"/>
              </a:ext>
            </a:extLst>
          </p:cNvPr>
          <p:cNvSpPr txBox="1"/>
          <p:nvPr/>
        </p:nvSpPr>
        <p:spPr>
          <a:xfrm>
            <a:off x="5606143" y="5442857"/>
            <a:ext cx="1665514" cy="369332"/>
          </a:xfrm>
          <a:prstGeom prst="rect">
            <a:avLst/>
          </a:prstGeom>
          <a:noFill/>
        </p:spPr>
        <p:txBody>
          <a:bodyPr wrap="square" rtlCol="0">
            <a:spAutoFit/>
          </a:bodyPr>
          <a:lstStyle/>
          <a:p>
            <a:r>
              <a:rPr lang="en-US"/>
              <a:t>$62</a:t>
            </a:r>
          </a:p>
        </p:txBody>
      </p:sp>
      <p:sp>
        <p:nvSpPr>
          <p:cNvPr id="8" name="TextBox 7">
            <a:extLst>
              <a:ext uri="{FF2B5EF4-FFF2-40B4-BE49-F238E27FC236}">
                <a16:creationId xmlns:a16="http://schemas.microsoft.com/office/drawing/2014/main" id="{838856ED-3DF6-A998-9486-57A3F0AC0D4E}"/>
              </a:ext>
            </a:extLst>
          </p:cNvPr>
          <p:cNvSpPr txBox="1"/>
          <p:nvPr/>
        </p:nvSpPr>
        <p:spPr>
          <a:xfrm>
            <a:off x="1272366" y="6068292"/>
            <a:ext cx="1421848" cy="369332"/>
          </a:xfrm>
          <a:prstGeom prst="rect">
            <a:avLst/>
          </a:prstGeom>
          <a:noFill/>
        </p:spPr>
        <p:txBody>
          <a:bodyPr wrap="square" rtlCol="0">
            <a:spAutoFit/>
          </a:bodyPr>
          <a:lstStyle/>
          <a:p>
            <a:r>
              <a:rPr lang="en-US"/>
              <a:t>$13</a:t>
            </a:r>
          </a:p>
        </p:txBody>
      </p:sp>
      <p:sp>
        <p:nvSpPr>
          <p:cNvPr id="5" name="Rectangle 4">
            <a:extLst>
              <a:ext uri="{FF2B5EF4-FFF2-40B4-BE49-F238E27FC236}">
                <a16:creationId xmlns:a16="http://schemas.microsoft.com/office/drawing/2014/main" id="{38BB0CF0-1B94-C9B7-AC99-7D7B4CDD7074}"/>
              </a:ext>
            </a:extLst>
          </p:cNvPr>
          <p:cNvSpPr/>
          <p:nvPr/>
        </p:nvSpPr>
        <p:spPr>
          <a:xfrm>
            <a:off x="6019800" y="6526696"/>
            <a:ext cx="3124200" cy="304800"/>
          </a:xfrm>
          <a:prstGeom prst="rect">
            <a:avLst/>
          </a:prstGeom>
          <a:solidFill>
            <a:srgbClr val="5050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442AFE65-FDA5-F6D2-8090-1D05C8AE653D}"/>
              </a:ext>
            </a:extLst>
          </p:cNvPr>
          <p:cNvSpPr txBox="1"/>
          <p:nvPr/>
        </p:nvSpPr>
        <p:spPr>
          <a:xfrm>
            <a:off x="8157487" y="6437624"/>
            <a:ext cx="1309636" cy="430887"/>
          </a:xfrm>
          <a:prstGeom prst="rect">
            <a:avLst/>
          </a:prstGeom>
          <a:noFill/>
        </p:spPr>
        <p:txBody>
          <a:bodyPr wrap="square">
            <a:spAutoFit/>
          </a:bodyPr>
          <a:lstStyle/>
          <a:p>
            <a:r>
              <a:rPr lang="en-US" sz="1100">
                <a:latin typeface="Times New Roman" panose="02020603050405020304" pitchFamily="18" charset="0"/>
                <a:cs typeface="Times New Roman" panose="02020603050405020304" pitchFamily="18" charset="0"/>
              </a:rPr>
              <a:t>Zahra Alnahwi</a:t>
            </a:r>
          </a:p>
          <a:p>
            <a:r>
              <a:rPr lang="en-US" sz="1100"/>
              <a:t>2/2/2023</a:t>
            </a:r>
          </a:p>
        </p:txBody>
      </p:sp>
    </p:spTree>
    <p:extLst>
      <p:ext uri="{BB962C8B-B14F-4D97-AF65-F5344CB8AC3E}">
        <p14:creationId xmlns:p14="http://schemas.microsoft.com/office/powerpoint/2010/main" val="36995768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9D1EC0-6285-7C60-5D48-7B5EB6F92877}"/>
              </a:ext>
            </a:extLst>
          </p:cNvPr>
          <p:cNvSpPr>
            <a:spLocks noGrp="1"/>
          </p:cNvSpPr>
          <p:nvPr>
            <p:ph type="title"/>
          </p:nvPr>
        </p:nvSpPr>
        <p:spPr>
          <a:xfrm>
            <a:off x="914400" y="247718"/>
            <a:ext cx="7315200" cy="849244"/>
          </a:xfrm>
        </p:spPr>
        <p:txBody>
          <a:bodyPr/>
          <a:lstStyle/>
          <a:p>
            <a:pPr algn="ctr"/>
            <a:r>
              <a:rPr lang="en-US" sz="3200">
                <a:latin typeface="Times New Roman" panose="02020603050405020304" pitchFamily="18" charset="0"/>
                <a:cs typeface="Times New Roman" panose="02020603050405020304" pitchFamily="18" charset="0"/>
              </a:rPr>
              <a:t>Motor</a:t>
            </a:r>
            <a:endParaRPr lang="en-US">
              <a:latin typeface="Times New Roman" panose="02020603050405020304" pitchFamily="18" charset="0"/>
              <a:cs typeface="Times New Roman" panose="02020603050405020304" pitchFamily="18" charset="0"/>
            </a:endParaRPr>
          </a:p>
        </p:txBody>
      </p:sp>
      <p:pic>
        <p:nvPicPr>
          <p:cNvPr id="5" name="Content Placeholder 4">
            <a:extLst>
              <a:ext uri="{FF2B5EF4-FFF2-40B4-BE49-F238E27FC236}">
                <a16:creationId xmlns:a16="http://schemas.microsoft.com/office/drawing/2014/main" id="{B29529B5-F5FA-3E26-A0A1-BE3032377AA0}"/>
              </a:ext>
            </a:extLst>
          </p:cNvPr>
          <p:cNvPicPr>
            <a:picLocks noGrp="1" noChangeAspect="1"/>
          </p:cNvPicPr>
          <p:nvPr>
            <p:ph idx="1"/>
          </p:nvPr>
        </p:nvPicPr>
        <p:blipFill>
          <a:blip r:embed="rId3"/>
          <a:stretch>
            <a:fillRect/>
          </a:stretch>
        </p:blipFill>
        <p:spPr>
          <a:xfrm>
            <a:off x="4155533" y="2288622"/>
            <a:ext cx="2400471" cy="1754326"/>
          </a:xfrm>
        </p:spPr>
      </p:pic>
      <p:sp>
        <p:nvSpPr>
          <p:cNvPr id="7" name="TextBox 6">
            <a:extLst>
              <a:ext uri="{FF2B5EF4-FFF2-40B4-BE49-F238E27FC236}">
                <a16:creationId xmlns:a16="http://schemas.microsoft.com/office/drawing/2014/main" id="{EC78582E-8B7C-95EE-C6D0-A014EA1E3B81}"/>
              </a:ext>
            </a:extLst>
          </p:cNvPr>
          <p:cNvSpPr txBox="1"/>
          <p:nvPr/>
        </p:nvSpPr>
        <p:spPr>
          <a:xfrm>
            <a:off x="258447" y="1642291"/>
            <a:ext cx="5562600" cy="646331"/>
          </a:xfrm>
          <a:prstGeom prst="rect">
            <a:avLst/>
          </a:prstGeom>
          <a:noFill/>
        </p:spPr>
        <p:txBody>
          <a:bodyPr wrap="square" rtlCol="0">
            <a:spAutoFit/>
          </a:bodyPr>
          <a:lstStyle/>
          <a:p>
            <a:r>
              <a:rPr lang="en-US" b="1" i="0">
                <a:solidFill>
                  <a:schemeClr val="tx1">
                    <a:lumMod val="75000"/>
                    <a:lumOff val="25000"/>
                  </a:schemeClr>
                </a:solidFill>
                <a:effectLst/>
                <a:latin typeface="Times New Roman" panose="02020603050405020304" pitchFamily="18" charset="0"/>
                <a:cs typeface="Times New Roman" panose="02020603050405020304" pitchFamily="18" charset="0"/>
              </a:rPr>
              <a:t>Adafruit DC &amp; Stepper Motor HAT for Raspberry Pi</a:t>
            </a:r>
          </a:p>
          <a:p>
            <a:endParaRPr lang="en-US">
              <a:solidFill>
                <a:schemeClr val="tx1">
                  <a:lumMod val="75000"/>
                  <a:lumOff val="25000"/>
                </a:schemeClr>
              </a:solidFill>
            </a:endParaRPr>
          </a:p>
        </p:txBody>
      </p:sp>
      <p:sp>
        <p:nvSpPr>
          <p:cNvPr id="8" name="TextBox 7">
            <a:extLst>
              <a:ext uri="{FF2B5EF4-FFF2-40B4-BE49-F238E27FC236}">
                <a16:creationId xmlns:a16="http://schemas.microsoft.com/office/drawing/2014/main" id="{74E5466C-AE1E-D713-6E4F-15BDF84C6C70}"/>
              </a:ext>
            </a:extLst>
          </p:cNvPr>
          <p:cNvSpPr txBox="1"/>
          <p:nvPr/>
        </p:nvSpPr>
        <p:spPr>
          <a:xfrm>
            <a:off x="4190997" y="4061814"/>
            <a:ext cx="3331031" cy="369332"/>
          </a:xfrm>
          <a:prstGeom prst="rect">
            <a:avLst/>
          </a:prstGeom>
          <a:noFill/>
        </p:spPr>
        <p:txBody>
          <a:bodyPr wrap="square" rtlCol="0">
            <a:spAutoFit/>
          </a:bodyPr>
          <a:lstStyle/>
          <a:p>
            <a:r>
              <a:rPr lang="en-US"/>
              <a:t>1- $22.50 </a:t>
            </a:r>
          </a:p>
        </p:txBody>
      </p:sp>
      <p:sp>
        <p:nvSpPr>
          <p:cNvPr id="10" name="TextBox 9">
            <a:extLst>
              <a:ext uri="{FF2B5EF4-FFF2-40B4-BE49-F238E27FC236}">
                <a16:creationId xmlns:a16="http://schemas.microsoft.com/office/drawing/2014/main" id="{DA221DE7-33EB-2144-1A96-D09F9172B0D3}"/>
              </a:ext>
            </a:extLst>
          </p:cNvPr>
          <p:cNvSpPr txBox="1"/>
          <p:nvPr/>
        </p:nvSpPr>
        <p:spPr>
          <a:xfrm>
            <a:off x="258447" y="2586169"/>
            <a:ext cx="3897086" cy="1754326"/>
          </a:xfrm>
          <a:prstGeom prst="rect">
            <a:avLst/>
          </a:prstGeom>
          <a:noFill/>
        </p:spPr>
        <p:txBody>
          <a:bodyPr wrap="square" rtlCol="0">
            <a:spAutoFit/>
          </a:bodyPr>
          <a:lstStyle/>
          <a:p>
            <a:pPr marL="342900" indent="-342900">
              <a:buFont typeface="+mj-lt"/>
              <a:buAutoNum type="arabicPeriod"/>
            </a:pPr>
            <a:r>
              <a:rPr lang="en-US" b="0" i="0">
                <a:solidFill>
                  <a:schemeClr val="tx1">
                    <a:lumMod val="75000"/>
                    <a:lumOff val="25000"/>
                  </a:schemeClr>
                </a:solidFill>
                <a:effectLst/>
                <a:latin typeface="Times New Roman" panose="02020603050405020304" pitchFamily="18" charset="0"/>
                <a:cs typeface="Times New Roman" panose="02020603050405020304" pitchFamily="18" charset="0"/>
              </a:rPr>
              <a:t>Adafruit DC &amp; Stepper Motor HAT for Raspberry Pi - Mini Kit</a:t>
            </a:r>
          </a:p>
          <a:p>
            <a:pPr marL="342900" indent="-342900">
              <a:buFont typeface="+mj-lt"/>
              <a:buAutoNum type="arabicPeriod"/>
            </a:pPr>
            <a:endParaRPr lang="en-US">
              <a:solidFill>
                <a:schemeClr val="tx1">
                  <a:lumMod val="75000"/>
                  <a:lumOff val="25000"/>
                </a:schemeClr>
              </a:solidFill>
              <a:latin typeface="Times New Roman" panose="02020603050405020304" pitchFamily="18" charset="0"/>
              <a:cs typeface="Times New Roman" panose="02020603050405020304" pitchFamily="18" charset="0"/>
            </a:endParaRPr>
          </a:p>
          <a:p>
            <a:pPr marL="342900" indent="-342900">
              <a:buFont typeface="+mj-lt"/>
              <a:buAutoNum type="arabicPeriod"/>
            </a:pPr>
            <a:r>
              <a:rPr lang="en-US" b="0" i="0">
                <a:solidFill>
                  <a:schemeClr val="tx1">
                    <a:lumMod val="75000"/>
                    <a:lumOff val="25000"/>
                  </a:schemeClr>
                </a:solidFill>
                <a:effectLst/>
                <a:latin typeface="Times New Roman" panose="02020603050405020304" pitchFamily="18" charset="0"/>
                <a:cs typeface="Times New Roman" panose="02020603050405020304" pitchFamily="18" charset="0"/>
              </a:rPr>
              <a:t>Stepper motor - NEMA-17 size - 200 steps/rev, 12V 350mA</a:t>
            </a:r>
          </a:p>
          <a:p>
            <a:pPr marL="342900" indent="-342900">
              <a:buFont typeface="+mj-lt"/>
              <a:buAutoNum type="arabicPeriod"/>
            </a:pPr>
            <a:endParaRPr lang="en-US">
              <a:solidFill>
                <a:schemeClr val="tx1">
                  <a:lumMod val="75000"/>
                  <a:lumOff val="25000"/>
                </a:schemeClr>
              </a:solidFill>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8BC50928-D9C4-4BD9-EAAD-47C4BE3F9A4D}"/>
              </a:ext>
            </a:extLst>
          </p:cNvPr>
          <p:cNvPicPr>
            <a:picLocks noChangeAspect="1"/>
          </p:cNvPicPr>
          <p:nvPr/>
        </p:nvPicPr>
        <p:blipFill>
          <a:blip r:embed="rId4"/>
          <a:stretch>
            <a:fillRect/>
          </a:stretch>
        </p:blipFill>
        <p:spPr>
          <a:xfrm>
            <a:off x="6612450" y="2288622"/>
            <a:ext cx="2319900" cy="1754326"/>
          </a:xfrm>
          <a:prstGeom prst="rect">
            <a:avLst/>
          </a:prstGeom>
        </p:spPr>
      </p:pic>
      <p:pic>
        <p:nvPicPr>
          <p:cNvPr id="12" name="Picture 11">
            <a:extLst>
              <a:ext uri="{FF2B5EF4-FFF2-40B4-BE49-F238E27FC236}">
                <a16:creationId xmlns:a16="http://schemas.microsoft.com/office/drawing/2014/main" id="{455402F5-22F2-E5E2-5110-1E8C2E75FA2D}"/>
              </a:ext>
            </a:extLst>
          </p:cNvPr>
          <p:cNvPicPr>
            <a:picLocks noChangeAspect="1"/>
          </p:cNvPicPr>
          <p:nvPr/>
        </p:nvPicPr>
        <p:blipFill>
          <a:blip r:embed="rId5"/>
          <a:stretch>
            <a:fillRect/>
          </a:stretch>
        </p:blipFill>
        <p:spPr>
          <a:xfrm>
            <a:off x="1614428" y="4359361"/>
            <a:ext cx="2576569" cy="1834610"/>
          </a:xfrm>
          <a:prstGeom prst="rect">
            <a:avLst/>
          </a:prstGeom>
        </p:spPr>
      </p:pic>
      <p:sp>
        <p:nvSpPr>
          <p:cNvPr id="13" name="TextBox 12">
            <a:extLst>
              <a:ext uri="{FF2B5EF4-FFF2-40B4-BE49-F238E27FC236}">
                <a16:creationId xmlns:a16="http://schemas.microsoft.com/office/drawing/2014/main" id="{12F3B73D-49E9-27A5-A7DE-DCF42C49562E}"/>
              </a:ext>
            </a:extLst>
          </p:cNvPr>
          <p:cNvSpPr txBox="1"/>
          <p:nvPr/>
        </p:nvSpPr>
        <p:spPr>
          <a:xfrm>
            <a:off x="457200" y="4757057"/>
            <a:ext cx="947057" cy="369332"/>
          </a:xfrm>
          <a:prstGeom prst="rect">
            <a:avLst/>
          </a:prstGeom>
          <a:noFill/>
        </p:spPr>
        <p:txBody>
          <a:bodyPr wrap="square" rtlCol="0">
            <a:spAutoFit/>
          </a:bodyPr>
          <a:lstStyle/>
          <a:p>
            <a:r>
              <a:rPr lang="en-US"/>
              <a:t>2- $14</a:t>
            </a:r>
          </a:p>
        </p:txBody>
      </p:sp>
      <p:sp>
        <p:nvSpPr>
          <p:cNvPr id="11" name="Rectangle 10">
            <a:extLst>
              <a:ext uri="{FF2B5EF4-FFF2-40B4-BE49-F238E27FC236}">
                <a16:creationId xmlns:a16="http://schemas.microsoft.com/office/drawing/2014/main" id="{BF3960B9-C8FA-45B0-062F-0180D19BCBEE}"/>
              </a:ext>
            </a:extLst>
          </p:cNvPr>
          <p:cNvSpPr/>
          <p:nvPr/>
        </p:nvSpPr>
        <p:spPr>
          <a:xfrm>
            <a:off x="6019800" y="6526696"/>
            <a:ext cx="3124200" cy="304800"/>
          </a:xfrm>
          <a:prstGeom prst="rect">
            <a:avLst/>
          </a:prstGeom>
          <a:solidFill>
            <a:srgbClr val="5050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ED24E741-0EE2-53AD-AB23-DAE25A2716AD}"/>
              </a:ext>
            </a:extLst>
          </p:cNvPr>
          <p:cNvSpPr txBox="1"/>
          <p:nvPr/>
        </p:nvSpPr>
        <p:spPr>
          <a:xfrm>
            <a:off x="7907510" y="6448263"/>
            <a:ext cx="4572000" cy="461665"/>
          </a:xfrm>
          <a:prstGeom prst="rect">
            <a:avLst/>
          </a:prstGeom>
          <a:noFill/>
        </p:spPr>
        <p:txBody>
          <a:bodyPr wrap="square">
            <a:spAutoFit/>
          </a:bodyPr>
          <a:lstStyle/>
          <a:p>
            <a:r>
              <a:rPr lang="en-US" sz="1200">
                <a:latin typeface="Times New Roman" panose="02020603050405020304" pitchFamily="18" charset="0"/>
                <a:cs typeface="Times New Roman" panose="02020603050405020304" pitchFamily="18" charset="0"/>
              </a:rPr>
              <a:t>Zahra Alnahwi</a:t>
            </a:r>
          </a:p>
          <a:p>
            <a:r>
              <a:rPr lang="en-US" sz="1200">
                <a:latin typeface="Times New Roman" panose="02020603050405020304" pitchFamily="18" charset="0"/>
                <a:cs typeface="Times New Roman" panose="02020603050405020304" pitchFamily="18" charset="0"/>
              </a:rPr>
              <a:t>2/2/23</a:t>
            </a:r>
          </a:p>
        </p:txBody>
      </p:sp>
    </p:spTree>
    <p:extLst>
      <p:ext uri="{BB962C8B-B14F-4D97-AF65-F5344CB8AC3E}">
        <p14:creationId xmlns:p14="http://schemas.microsoft.com/office/powerpoint/2010/main" val="37289269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a:extLst>
              <a:ext uri="{FF2B5EF4-FFF2-40B4-BE49-F238E27FC236}">
                <a16:creationId xmlns:a16="http://schemas.microsoft.com/office/drawing/2014/main" id="{2CF9223B-CB56-A880-B5C5-C9CDF9D86901}"/>
              </a:ext>
            </a:extLst>
          </p:cNvPr>
          <p:cNvSpPr>
            <a:spLocks noGrp="1"/>
          </p:cNvSpPr>
          <p:nvPr>
            <p:ph type="title"/>
          </p:nvPr>
        </p:nvSpPr>
        <p:spPr/>
        <p:txBody>
          <a:bodyPr/>
          <a:lstStyle/>
          <a:p>
            <a:pPr algn="ctr"/>
            <a:r>
              <a:rPr lang="en-US" sz="3200">
                <a:latin typeface="Times New Roman" panose="02020603050405020304" pitchFamily="18" charset="0"/>
                <a:cs typeface="Times New Roman" panose="02020603050405020304" pitchFamily="18" charset="0"/>
              </a:rPr>
              <a:t>Motor</a:t>
            </a:r>
            <a:endParaRPr lang="ar-SA" sz="3200">
              <a:latin typeface="Times New Roman" panose="02020603050405020304" pitchFamily="18" charset="0"/>
              <a:cs typeface="Times New Roman" panose="02020603050405020304" pitchFamily="18" charset="0"/>
            </a:endParaRPr>
          </a:p>
        </p:txBody>
      </p:sp>
      <p:pic>
        <p:nvPicPr>
          <p:cNvPr id="5" name="Content Placeholder 4">
            <a:extLst>
              <a:ext uri="{FF2B5EF4-FFF2-40B4-BE49-F238E27FC236}">
                <a16:creationId xmlns:a16="http://schemas.microsoft.com/office/drawing/2014/main" id="{5C9D9DC2-FEE9-8E79-897D-DA9F6A6CABCB}"/>
              </a:ext>
            </a:extLst>
          </p:cNvPr>
          <p:cNvPicPr>
            <a:picLocks noGrp="1" noChangeAspect="1"/>
          </p:cNvPicPr>
          <p:nvPr>
            <p:ph idx="1"/>
          </p:nvPr>
        </p:nvPicPr>
        <p:blipFill>
          <a:blip r:embed="rId2"/>
          <a:stretch>
            <a:fillRect/>
          </a:stretch>
        </p:blipFill>
        <p:spPr>
          <a:xfrm>
            <a:off x="4961572" y="2275274"/>
            <a:ext cx="3804967" cy="3265714"/>
          </a:xfrm>
        </p:spPr>
      </p:pic>
      <p:sp>
        <p:nvSpPr>
          <p:cNvPr id="6" name="TextBox 5">
            <a:extLst>
              <a:ext uri="{FF2B5EF4-FFF2-40B4-BE49-F238E27FC236}">
                <a16:creationId xmlns:a16="http://schemas.microsoft.com/office/drawing/2014/main" id="{711D2E3B-2590-5E36-F5A3-7E2CD6CE9EB3}"/>
              </a:ext>
            </a:extLst>
          </p:cNvPr>
          <p:cNvSpPr txBox="1"/>
          <p:nvPr/>
        </p:nvSpPr>
        <p:spPr>
          <a:xfrm>
            <a:off x="206828" y="1742265"/>
            <a:ext cx="4833257" cy="369332"/>
          </a:xfrm>
          <a:prstGeom prst="rect">
            <a:avLst/>
          </a:prstGeom>
          <a:noFill/>
        </p:spPr>
        <p:txBody>
          <a:bodyPr wrap="square" rtlCol="0">
            <a:spAutoFit/>
          </a:bodyPr>
          <a:lstStyle/>
          <a:p>
            <a:pPr algn="l"/>
            <a:r>
              <a:rPr lang="en-US" b="0" i="0">
                <a:solidFill>
                  <a:srgbClr val="111111"/>
                </a:solidFill>
                <a:effectLst/>
                <a:latin typeface="verdana" panose="020B0604030504040204" pitchFamily="34" charset="0"/>
              </a:rPr>
              <a:t>MMOBIEL SG90 9g Micro Servo Motor</a:t>
            </a:r>
            <a:endParaRPr lang="en-US"/>
          </a:p>
        </p:txBody>
      </p:sp>
      <p:pic>
        <p:nvPicPr>
          <p:cNvPr id="8" name="Picture 7">
            <a:extLst>
              <a:ext uri="{FF2B5EF4-FFF2-40B4-BE49-F238E27FC236}">
                <a16:creationId xmlns:a16="http://schemas.microsoft.com/office/drawing/2014/main" id="{A2B20A0D-BE46-A012-8AEF-281117A045D2}"/>
              </a:ext>
            </a:extLst>
          </p:cNvPr>
          <p:cNvPicPr>
            <a:picLocks noChangeAspect="1"/>
          </p:cNvPicPr>
          <p:nvPr/>
        </p:nvPicPr>
        <p:blipFill>
          <a:blip r:embed="rId3"/>
          <a:stretch>
            <a:fillRect/>
          </a:stretch>
        </p:blipFill>
        <p:spPr>
          <a:xfrm>
            <a:off x="844459" y="2361616"/>
            <a:ext cx="3557994" cy="3093029"/>
          </a:xfrm>
          <a:prstGeom prst="rect">
            <a:avLst/>
          </a:prstGeom>
        </p:spPr>
      </p:pic>
      <p:sp>
        <p:nvSpPr>
          <p:cNvPr id="9" name="TextBox 8">
            <a:extLst>
              <a:ext uri="{FF2B5EF4-FFF2-40B4-BE49-F238E27FC236}">
                <a16:creationId xmlns:a16="http://schemas.microsoft.com/office/drawing/2014/main" id="{A5297088-E95A-1FC1-4903-825761DCA5EB}"/>
              </a:ext>
            </a:extLst>
          </p:cNvPr>
          <p:cNvSpPr txBox="1"/>
          <p:nvPr/>
        </p:nvSpPr>
        <p:spPr>
          <a:xfrm>
            <a:off x="1110343" y="5715000"/>
            <a:ext cx="2155371" cy="369332"/>
          </a:xfrm>
          <a:prstGeom prst="rect">
            <a:avLst/>
          </a:prstGeom>
          <a:noFill/>
        </p:spPr>
        <p:txBody>
          <a:bodyPr wrap="square" rtlCol="0">
            <a:spAutoFit/>
          </a:bodyPr>
          <a:lstStyle/>
          <a:p>
            <a:r>
              <a:rPr lang="en-US"/>
              <a:t>$6.99</a:t>
            </a:r>
          </a:p>
        </p:txBody>
      </p:sp>
      <p:sp>
        <p:nvSpPr>
          <p:cNvPr id="4" name="Rectangle 3">
            <a:extLst>
              <a:ext uri="{FF2B5EF4-FFF2-40B4-BE49-F238E27FC236}">
                <a16:creationId xmlns:a16="http://schemas.microsoft.com/office/drawing/2014/main" id="{8796EE82-47D7-E166-84BD-DD662E86223E}"/>
              </a:ext>
            </a:extLst>
          </p:cNvPr>
          <p:cNvSpPr/>
          <p:nvPr/>
        </p:nvSpPr>
        <p:spPr>
          <a:xfrm>
            <a:off x="6019800" y="6526696"/>
            <a:ext cx="3124200" cy="304800"/>
          </a:xfrm>
          <a:prstGeom prst="rect">
            <a:avLst/>
          </a:prstGeom>
          <a:solidFill>
            <a:srgbClr val="5050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564847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a:extLst>
              <a:ext uri="{FF2B5EF4-FFF2-40B4-BE49-F238E27FC236}">
                <a16:creationId xmlns:a16="http://schemas.microsoft.com/office/drawing/2014/main" id="{22F12682-A4ED-4EF0-AB38-FDC68BE64A02}"/>
              </a:ext>
            </a:extLst>
          </p:cNvPr>
          <p:cNvSpPr>
            <a:spLocks noGrp="1"/>
          </p:cNvSpPr>
          <p:nvPr>
            <p:ph type="title"/>
          </p:nvPr>
        </p:nvSpPr>
        <p:spPr>
          <a:xfrm>
            <a:off x="914400" y="247718"/>
            <a:ext cx="7315200" cy="849244"/>
          </a:xfrm>
        </p:spPr>
        <p:txBody>
          <a:bodyPr/>
          <a:lstStyle/>
          <a:p>
            <a:pPr algn="ctr"/>
            <a:r>
              <a:rPr lang="ar-SA" sz="3200">
                <a:latin typeface="Times New Roman" panose="02020603050405020304" pitchFamily="18" charset="0"/>
                <a:cs typeface="Times New Roman" panose="02020603050405020304" pitchFamily="18" charset="0"/>
              </a:rPr>
              <a:t>Power</a:t>
            </a:r>
          </a:p>
        </p:txBody>
      </p:sp>
      <p:sp>
        <p:nvSpPr>
          <p:cNvPr id="3" name="عنصر نائب للمحتوى 2">
            <a:extLst>
              <a:ext uri="{FF2B5EF4-FFF2-40B4-BE49-F238E27FC236}">
                <a16:creationId xmlns:a16="http://schemas.microsoft.com/office/drawing/2014/main" id="{BE310DA6-DD7F-6F65-47C8-9B25C466F263}"/>
              </a:ext>
            </a:extLst>
          </p:cNvPr>
          <p:cNvSpPr>
            <a:spLocks noGrp="1"/>
          </p:cNvSpPr>
          <p:nvPr>
            <p:ph idx="1"/>
          </p:nvPr>
        </p:nvSpPr>
        <p:spPr>
          <a:xfrm>
            <a:off x="457201" y="1600201"/>
            <a:ext cx="4659086" cy="4256314"/>
          </a:xfrm>
        </p:spPr>
        <p:txBody>
          <a:bodyPr vert="horz" lIns="91440" tIns="45720" rIns="91440" bIns="45720" rtlCol="0" anchor="t">
            <a:normAutofit/>
          </a:bodyPr>
          <a:lstStyle/>
          <a:p>
            <a:endParaRPr lang="ar-SA" sz="1800">
              <a:latin typeface="Times New Roman" panose="02020603050405020304" pitchFamily="18" charset="0"/>
              <a:cs typeface="Times New Roman" panose="02020603050405020304" pitchFamily="18" charset="0"/>
            </a:endParaRPr>
          </a:p>
          <a:p>
            <a:r>
              <a:rPr lang="ar-SA" sz="1800">
                <a:latin typeface="Times New Roman" panose="02020603050405020304" pitchFamily="18" charset="0"/>
                <a:cs typeface="Times New Roman" panose="02020603050405020304" pitchFamily="18" charset="0"/>
              </a:rPr>
              <a:t>We may use one of these option</a:t>
            </a:r>
            <a:r>
              <a:rPr lang="en-US" sz="1800">
                <a:latin typeface="Times New Roman" panose="02020603050405020304" pitchFamily="18" charset="0"/>
                <a:cs typeface="Times New Roman" panose="02020603050405020304" pitchFamily="18" charset="0"/>
              </a:rPr>
              <a:t>s</a:t>
            </a:r>
            <a:r>
              <a:rPr lang="ar-SA" sz="1800">
                <a:latin typeface="Times New Roman" panose="02020603050405020304" pitchFamily="18" charset="0"/>
                <a:cs typeface="Times New Roman" panose="02020603050405020304" pitchFamily="18" charset="0"/>
              </a:rPr>
              <a:t> belo</a:t>
            </a:r>
            <a:r>
              <a:rPr lang="en-US" sz="1800">
                <a:latin typeface="Times New Roman" panose="02020603050405020304" pitchFamily="18" charset="0"/>
                <a:cs typeface="Times New Roman" panose="02020603050405020304" pitchFamily="18" charset="0"/>
              </a:rPr>
              <a:t>w:</a:t>
            </a:r>
          </a:p>
          <a:p>
            <a:endParaRPr lang="en-US" sz="1800">
              <a:latin typeface="Times New Roman" panose="02020603050405020304" pitchFamily="18" charset="0"/>
              <a:cs typeface="Times New Roman" panose="02020603050405020304" pitchFamily="18" charset="0"/>
            </a:endParaRPr>
          </a:p>
          <a:p>
            <a:pPr marL="457200" indent="-457200">
              <a:buFont typeface="+mj-lt"/>
              <a:buAutoNum type="arabicPeriod"/>
            </a:pPr>
            <a:r>
              <a:rPr lang="en-US" sz="1800" b="0" i="0">
                <a:solidFill>
                  <a:srgbClr val="000000"/>
                </a:solidFill>
                <a:effectLst/>
                <a:latin typeface="Times New Roman" panose="02020603050405020304" pitchFamily="18" charset="0"/>
                <a:cs typeface="Times New Roman" panose="02020603050405020304" pitchFamily="18" charset="0"/>
              </a:rPr>
              <a:t>Official Raspberry Pi Power Supply 5.1V 3A with USB C - 1.5 meter long</a:t>
            </a:r>
          </a:p>
          <a:p>
            <a:pPr marL="457200" indent="-457200">
              <a:buFont typeface="+mj-lt"/>
              <a:buAutoNum type="arabicPeriod"/>
            </a:pPr>
            <a:r>
              <a:rPr lang="en-US" sz="1800" b="0" i="0">
                <a:solidFill>
                  <a:srgbClr val="000000"/>
                </a:solidFill>
                <a:effectLst/>
                <a:latin typeface="Times New Roman" panose="02020603050405020304" pitchFamily="18" charset="0"/>
                <a:cs typeface="Times New Roman" panose="02020603050405020304" pitchFamily="18" charset="0"/>
              </a:rPr>
              <a:t>Lithium Ion Battery - 3.7V 2000mAh</a:t>
            </a:r>
          </a:p>
          <a:p>
            <a:pPr marL="457200" indent="-457200">
              <a:buFont typeface="+mj-lt"/>
              <a:buAutoNum type="arabicPeriod"/>
            </a:pPr>
            <a:endParaRPr lang="en-US" sz="1800">
              <a:latin typeface="Times New Roman" panose="02020603050405020304" pitchFamily="18" charset="0"/>
              <a:cs typeface="Times New Roman" panose="02020603050405020304" pitchFamily="18" charset="0"/>
            </a:endParaRPr>
          </a:p>
          <a:p>
            <a:pPr marL="457200" indent="-457200">
              <a:buFont typeface="+mj-lt"/>
              <a:buAutoNum type="arabicPeriod"/>
            </a:pPr>
            <a:endParaRPr lang="en-US" sz="180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55121303-2E5F-DB32-BE9E-39517A808A45}"/>
              </a:ext>
            </a:extLst>
          </p:cNvPr>
          <p:cNvPicPr>
            <a:picLocks noChangeAspect="1"/>
          </p:cNvPicPr>
          <p:nvPr/>
        </p:nvPicPr>
        <p:blipFill>
          <a:blip r:embed="rId2"/>
          <a:stretch>
            <a:fillRect/>
          </a:stretch>
        </p:blipFill>
        <p:spPr>
          <a:xfrm>
            <a:off x="5297043" y="1512565"/>
            <a:ext cx="3500581" cy="2215793"/>
          </a:xfrm>
          <a:prstGeom prst="rect">
            <a:avLst/>
          </a:prstGeom>
        </p:spPr>
      </p:pic>
      <p:sp>
        <p:nvSpPr>
          <p:cNvPr id="7" name="TextBox 6">
            <a:extLst>
              <a:ext uri="{FF2B5EF4-FFF2-40B4-BE49-F238E27FC236}">
                <a16:creationId xmlns:a16="http://schemas.microsoft.com/office/drawing/2014/main" id="{13BC78D8-2FD3-C56E-E046-6E4A349EA549}"/>
              </a:ext>
            </a:extLst>
          </p:cNvPr>
          <p:cNvSpPr txBox="1"/>
          <p:nvPr/>
        </p:nvSpPr>
        <p:spPr>
          <a:xfrm>
            <a:off x="5297043" y="3773847"/>
            <a:ext cx="1034142" cy="370114"/>
          </a:xfrm>
          <a:prstGeom prst="rect">
            <a:avLst/>
          </a:prstGeom>
          <a:noFill/>
        </p:spPr>
        <p:txBody>
          <a:bodyPr wrap="square" rtlCol="0">
            <a:spAutoFit/>
          </a:bodyPr>
          <a:lstStyle/>
          <a:p>
            <a:r>
              <a:rPr lang="en-US"/>
              <a:t>1- $7.95</a:t>
            </a:r>
          </a:p>
        </p:txBody>
      </p:sp>
      <p:pic>
        <p:nvPicPr>
          <p:cNvPr id="9" name="Picture 8">
            <a:extLst>
              <a:ext uri="{FF2B5EF4-FFF2-40B4-BE49-F238E27FC236}">
                <a16:creationId xmlns:a16="http://schemas.microsoft.com/office/drawing/2014/main" id="{07D5218C-E08B-8029-5CAB-915CE75FF720}"/>
              </a:ext>
            </a:extLst>
          </p:cNvPr>
          <p:cNvPicPr>
            <a:picLocks noChangeAspect="1"/>
          </p:cNvPicPr>
          <p:nvPr/>
        </p:nvPicPr>
        <p:blipFill>
          <a:blip r:embed="rId3"/>
          <a:stretch>
            <a:fillRect/>
          </a:stretch>
        </p:blipFill>
        <p:spPr>
          <a:xfrm>
            <a:off x="2338189" y="4143961"/>
            <a:ext cx="3017538" cy="2215793"/>
          </a:xfrm>
          <a:prstGeom prst="rect">
            <a:avLst/>
          </a:prstGeom>
        </p:spPr>
      </p:pic>
      <p:sp>
        <p:nvSpPr>
          <p:cNvPr id="10" name="TextBox 9">
            <a:extLst>
              <a:ext uri="{FF2B5EF4-FFF2-40B4-BE49-F238E27FC236}">
                <a16:creationId xmlns:a16="http://schemas.microsoft.com/office/drawing/2014/main" id="{B4695544-FD79-9B26-6F3E-F3E0FD81F97D}"/>
              </a:ext>
            </a:extLst>
          </p:cNvPr>
          <p:cNvSpPr txBox="1"/>
          <p:nvPr/>
        </p:nvSpPr>
        <p:spPr>
          <a:xfrm>
            <a:off x="685800" y="4789714"/>
            <a:ext cx="1412949" cy="369332"/>
          </a:xfrm>
          <a:prstGeom prst="rect">
            <a:avLst/>
          </a:prstGeom>
          <a:noFill/>
        </p:spPr>
        <p:txBody>
          <a:bodyPr wrap="square" rtlCol="0">
            <a:spAutoFit/>
          </a:bodyPr>
          <a:lstStyle/>
          <a:p>
            <a:r>
              <a:rPr lang="en-US"/>
              <a:t>2- $12.50</a:t>
            </a:r>
          </a:p>
        </p:txBody>
      </p:sp>
      <p:sp>
        <p:nvSpPr>
          <p:cNvPr id="4" name="Rectangle 3">
            <a:extLst>
              <a:ext uri="{FF2B5EF4-FFF2-40B4-BE49-F238E27FC236}">
                <a16:creationId xmlns:a16="http://schemas.microsoft.com/office/drawing/2014/main" id="{0CCA063F-D88C-930C-958F-D06BDC8E5CCF}"/>
              </a:ext>
            </a:extLst>
          </p:cNvPr>
          <p:cNvSpPr/>
          <p:nvPr/>
        </p:nvSpPr>
        <p:spPr>
          <a:xfrm>
            <a:off x="6019800" y="6526696"/>
            <a:ext cx="3124200" cy="304800"/>
          </a:xfrm>
          <a:prstGeom prst="rect">
            <a:avLst/>
          </a:prstGeom>
          <a:solidFill>
            <a:srgbClr val="5050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0461ED63-16A0-A0F4-7CFF-606CAEA5D5F6}"/>
              </a:ext>
            </a:extLst>
          </p:cNvPr>
          <p:cNvSpPr txBox="1"/>
          <p:nvPr/>
        </p:nvSpPr>
        <p:spPr>
          <a:xfrm>
            <a:off x="7933765" y="6448263"/>
            <a:ext cx="4572000" cy="461665"/>
          </a:xfrm>
          <a:prstGeom prst="rect">
            <a:avLst/>
          </a:prstGeom>
          <a:noFill/>
        </p:spPr>
        <p:txBody>
          <a:bodyPr wrap="square">
            <a:spAutoFit/>
          </a:bodyPr>
          <a:lstStyle/>
          <a:p>
            <a:r>
              <a:rPr lang="en-US" sz="1200">
                <a:latin typeface="Times New Roman" panose="02020603050405020304" pitchFamily="18" charset="0"/>
                <a:cs typeface="Times New Roman" panose="02020603050405020304" pitchFamily="18" charset="0"/>
              </a:rPr>
              <a:t>Zahra </a:t>
            </a:r>
            <a:r>
              <a:rPr lang="en-US" sz="1200" err="1">
                <a:latin typeface="Times New Roman" panose="02020603050405020304" pitchFamily="18" charset="0"/>
                <a:cs typeface="Times New Roman" panose="02020603050405020304" pitchFamily="18" charset="0"/>
              </a:rPr>
              <a:t>Alnahwi</a:t>
            </a:r>
            <a:endParaRPr lang="en-US" sz="1200">
              <a:latin typeface="Times New Roman" panose="02020603050405020304" pitchFamily="18" charset="0"/>
              <a:cs typeface="Times New Roman" panose="02020603050405020304" pitchFamily="18" charset="0"/>
            </a:endParaRPr>
          </a:p>
          <a:p>
            <a:r>
              <a:rPr lang="en-US" sz="1200">
                <a:latin typeface="Times New Roman" panose="02020603050405020304" pitchFamily="18" charset="0"/>
                <a:cs typeface="Times New Roman" panose="02020603050405020304" pitchFamily="18" charset="0"/>
              </a:rPr>
              <a:t>2/2/23</a:t>
            </a:r>
          </a:p>
        </p:txBody>
      </p:sp>
    </p:spTree>
    <p:extLst>
      <p:ext uri="{BB962C8B-B14F-4D97-AF65-F5344CB8AC3E}">
        <p14:creationId xmlns:p14="http://schemas.microsoft.com/office/powerpoint/2010/main" val="26296602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217556"/>
            <a:ext cx="7315200" cy="849244"/>
          </a:xfrm>
        </p:spPr>
        <p:txBody>
          <a:bodyPr/>
          <a:lstStyle/>
          <a:p>
            <a:pPr algn="ctr"/>
            <a:r>
              <a:rPr lang="en-US" sz="3200">
                <a:latin typeface="Times New Roman" panose="02020603050405020304" pitchFamily="18" charset="0"/>
                <a:cs typeface="Times New Roman" panose="02020603050405020304" pitchFamily="18" charset="0"/>
              </a:rPr>
              <a:t>Software Design</a:t>
            </a:r>
          </a:p>
        </p:txBody>
      </p:sp>
      <p:sp>
        <p:nvSpPr>
          <p:cNvPr id="8" name="Content Placeholder 7"/>
          <p:cNvSpPr>
            <a:spLocks noGrp="1"/>
          </p:cNvSpPr>
          <p:nvPr>
            <p:ph idx="1"/>
          </p:nvPr>
        </p:nvSpPr>
        <p:spPr>
          <a:xfrm>
            <a:off x="339984" y="1254656"/>
            <a:ext cx="8499216" cy="4993744"/>
          </a:xfrm>
        </p:spPr>
        <p:txBody>
          <a:bodyPr vert="horz" lIns="91440" tIns="45720" rIns="91440" bIns="45720" numCol="1" rtlCol="0" anchor="t">
            <a:normAutofit/>
          </a:bodyPr>
          <a:lstStyle/>
          <a:p>
            <a:pPr marL="0" indent="0">
              <a:spcBef>
                <a:spcPts val="200"/>
              </a:spcBef>
              <a:spcAft>
                <a:spcPts val="300"/>
              </a:spcAft>
              <a:buNone/>
            </a:pPr>
            <a:r>
              <a:rPr lang="en-US" sz="2000" b="1">
                <a:latin typeface="Times New Roman" panose="02020603050405020304" pitchFamily="18" charset="0"/>
                <a:cs typeface="Times New Roman" panose="02020603050405020304" pitchFamily="18" charset="0"/>
              </a:rPr>
              <a:t>Software:</a:t>
            </a:r>
          </a:p>
          <a:p>
            <a:pPr marL="0" indent="0">
              <a:spcBef>
                <a:spcPts val="200"/>
              </a:spcBef>
              <a:spcAft>
                <a:spcPts val="300"/>
              </a:spcAft>
              <a:buNone/>
            </a:pPr>
            <a:r>
              <a:rPr lang="en-US" sz="2000">
                <a:latin typeface="Times New Roman" panose="02020603050405020304" pitchFamily="18" charset="0"/>
                <a:cs typeface="Times New Roman" panose="02020603050405020304" pitchFamily="18" charset="0"/>
              </a:rPr>
              <a:t>Motor control will be coded with Python</a:t>
            </a:r>
          </a:p>
          <a:p>
            <a:pPr>
              <a:spcBef>
                <a:spcPts val="200"/>
              </a:spcBef>
              <a:spcAft>
                <a:spcPts val="300"/>
              </a:spcAft>
            </a:pPr>
            <a:r>
              <a:rPr lang="en-US" sz="2000" b="1">
                <a:latin typeface="Times New Roman" panose="02020603050405020304" pitchFamily="18" charset="0"/>
                <a:cs typeface="Times New Roman" panose="02020603050405020304" pitchFamily="18" charset="0"/>
              </a:rPr>
              <a:t>Frontend</a:t>
            </a:r>
          </a:p>
          <a:p>
            <a:pPr lvl="1">
              <a:spcBef>
                <a:spcPts val="200"/>
              </a:spcBef>
              <a:spcAft>
                <a:spcPts val="300"/>
              </a:spcAft>
            </a:pPr>
            <a:r>
              <a:rPr lang="en-US" sz="1600">
                <a:latin typeface="Times New Roman" panose="02020603050405020304" pitchFamily="18" charset="0"/>
                <a:cs typeface="Times New Roman" panose="02020603050405020304" pitchFamily="18" charset="0"/>
              </a:rPr>
              <a:t>The Frontend will be powered by HTML and CSS</a:t>
            </a:r>
          </a:p>
          <a:p>
            <a:pPr lvl="1">
              <a:spcBef>
                <a:spcPts val="200"/>
              </a:spcBef>
              <a:spcAft>
                <a:spcPts val="300"/>
              </a:spcAft>
            </a:pPr>
            <a:r>
              <a:rPr lang="en-US" sz="1600">
                <a:latin typeface="Times New Roman"/>
                <a:cs typeface="Times New Roman"/>
              </a:rPr>
              <a:t>User interacts with the hardware interface</a:t>
            </a:r>
          </a:p>
          <a:p>
            <a:pPr>
              <a:spcBef>
                <a:spcPts val="200"/>
              </a:spcBef>
              <a:spcAft>
                <a:spcPts val="300"/>
              </a:spcAft>
            </a:pPr>
            <a:r>
              <a:rPr lang="en-US" sz="2000" b="1">
                <a:latin typeface="Times New Roman" panose="02020603050405020304" pitchFamily="18" charset="0"/>
                <a:cs typeface="Times New Roman" panose="02020603050405020304" pitchFamily="18" charset="0"/>
              </a:rPr>
              <a:t>Backend</a:t>
            </a:r>
          </a:p>
          <a:p>
            <a:pPr lvl="1">
              <a:spcBef>
                <a:spcPts val="200"/>
              </a:spcBef>
              <a:spcAft>
                <a:spcPts val="300"/>
              </a:spcAft>
            </a:pPr>
            <a:r>
              <a:rPr lang="en-US" sz="1600">
                <a:latin typeface="Times New Roman" panose="02020603050405020304" pitchFamily="18" charset="0"/>
                <a:cs typeface="Times New Roman" panose="02020603050405020304" pitchFamily="18" charset="0"/>
              </a:rPr>
              <a:t>For the server’s framework we will use Python/Flask</a:t>
            </a:r>
          </a:p>
          <a:p>
            <a:pPr lvl="1">
              <a:spcBef>
                <a:spcPts val="200"/>
              </a:spcBef>
              <a:spcAft>
                <a:spcPts val="300"/>
              </a:spcAft>
            </a:pPr>
            <a:r>
              <a:rPr lang="en-US" sz="1600">
                <a:latin typeface="Times New Roman"/>
                <a:cs typeface="Times New Roman"/>
              </a:rPr>
              <a:t>For most of the backend development we will use JavaScript</a:t>
            </a:r>
          </a:p>
          <a:p>
            <a:pPr lvl="1">
              <a:spcBef>
                <a:spcPts val="200"/>
              </a:spcBef>
              <a:spcAft>
                <a:spcPts val="300"/>
              </a:spcAft>
            </a:pPr>
            <a:r>
              <a:rPr lang="en-US" sz="1600">
                <a:latin typeface="Times New Roman"/>
                <a:cs typeface="Times New Roman"/>
              </a:rPr>
              <a:t>Communicate information to third party</a:t>
            </a:r>
            <a:endParaRPr lang="en-US" sz="1600">
              <a:latin typeface="Times New Roman" panose="02020603050405020304" pitchFamily="18" charset="0"/>
              <a:cs typeface="Times New Roman" panose="02020603050405020304" pitchFamily="18" charset="0"/>
            </a:endParaRPr>
          </a:p>
          <a:p>
            <a:pPr lvl="1">
              <a:spcBef>
                <a:spcPts val="200"/>
              </a:spcBef>
              <a:spcAft>
                <a:spcPts val="300"/>
              </a:spcAft>
            </a:pPr>
            <a:r>
              <a:rPr lang="en-US" sz="1600">
                <a:latin typeface="Times New Roman" panose="02020603050405020304" pitchFamily="18" charset="0"/>
                <a:cs typeface="Times New Roman" panose="02020603050405020304" pitchFamily="18" charset="0"/>
              </a:rPr>
              <a:t>Control motors</a:t>
            </a:r>
          </a:p>
          <a:p>
            <a:pPr>
              <a:spcBef>
                <a:spcPts val="200"/>
              </a:spcBef>
              <a:spcAft>
                <a:spcPts val="300"/>
              </a:spcAft>
            </a:pPr>
            <a:endParaRPr lang="en-US" sz="2000">
              <a:latin typeface="Times New Roman" panose="02020603050405020304" pitchFamily="18" charset="0"/>
              <a:cs typeface="Times New Roman" panose="02020603050405020304" pitchFamily="18" charset="0"/>
            </a:endParaRPr>
          </a:p>
          <a:p>
            <a:pPr>
              <a:spcBef>
                <a:spcPts val="200"/>
              </a:spcBef>
              <a:spcAft>
                <a:spcPts val="300"/>
              </a:spcAft>
            </a:pPr>
            <a:endParaRPr lang="en-US" sz="2000">
              <a:latin typeface="Times New Roman" panose="02020603050405020304" pitchFamily="18" charset="0"/>
              <a:cs typeface="Times New Roman" panose="02020603050405020304" pitchFamily="18" charset="0"/>
            </a:endParaRPr>
          </a:p>
          <a:p>
            <a:pPr>
              <a:spcBef>
                <a:spcPts val="200"/>
              </a:spcBef>
              <a:spcAft>
                <a:spcPts val="300"/>
              </a:spcAft>
            </a:pPr>
            <a:endParaRPr lang="en-US" sz="2000">
              <a:latin typeface="Times New Roman" panose="02020603050405020304" pitchFamily="18" charset="0"/>
              <a:cs typeface="Times New Roman" panose="02020603050405020304" pitchFamily="18" charset="0"/>
            </a:endParaRPr>
          </a:p>
          <a:p>
            <a:pPr marL="0" indent="0">
              <a:buNone/>
            </a:pPr>
            <a:endParaRPr lang="en-US" sz="2000">
              <a:latin typeface="Times New Roman" panose="02020603050405020304" pitchFamily="18" charset="0"/>
              <a:cs typeface="Times New Roman" panose="02020603050405020304" pitchFamily="18" charset="0"/>
            </a:endParaRPr>
          </a:p>
          <a:p>
            <a:endParaRPr lang="en-US" sz="2000">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9910561B-9879-25B4-23FB-544C19438EA8}"/>
              </a:ext>
            </a:extLst>
          </p:cNvPr>
          <p:cNvSpPr/>
          <p:nvPr/>
        </p:nvSpPr>
        <p:spPr>
          <a:xfrm>
            <a:off x="6019800" y="6526696"/>
            <a:ext cx="3124200" cy="304800"/>
          </a:xfrm>
          <a:prstGeom prst="rect">
            <a:avLst/>
          </a:prstGeom>
          <a:solidFill>
            <a:srgbClr val="5050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7924800" y="6488668"/>
            <a:ext cx="1219200" cy="738664"/>
          </a:xfrm>
          <a:prstGeom prst="rect">
            <a:avLst/>
          </a:prstGeom>
          <a:noFill/>
        </p:spPr>
        <p:txBody>
          <a:bodyPr wrap="square" rtlCol="0">
            <a:spAutoFit/>
          </a:bodyPr>
          <a:lstStyle/>
          <a:p>
            <a:r>
              <a:rPr lang="en-US" sz="1050"/>
              <a:t>Stephen Fransen</a:t>
            </a:r>
          </a:p>
          <a:p>
            <a:r>
              <a:rPr lang="en-US" sz="1050"/>
              <a:t>2/2/2023</a:t>
            </a:r>
          </a:p>
          <a:p>
            <a:endParaRPr lang="en-US" sz="1050"/>
          </a:p>
          <a:p>
            <a:r>
              <a:rPr lang="en-US" sz="1050"/>
              <a:t> </a:t>
            </a:r>
          </a:p>
        </p:txBody>
      </p:sp>
    </p:spTree>
    <p:extLst>
      <p:ext uri="{BB962C8B-B14F-4D97-AF65-F5344CB8AC3E}">
        <p14:creationId xmlns:p14="http://schemas.microsoft.com/office/powerpoint/2010/main" val="16180668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247718"/>
            <a:ext cx="7315200" cy="849244"/>
          </a:xfrm>
        </p:spPr>
        <p:txBody>
          <a:bodyPr/>
          <a:lstStyle/>
          <a:p>
            <a:pPr algn="ctr"/>
            <a:r>
              <a:rPr lang="en-US" sz="3200">
                <a:latin typeface="Times New Roman" panose="02020603050405020304" pitchFamily="18" charset="0"/>
                <a:cs typeface="Times New Roman" panose="02020603050405020304" pitchFamily="18" charset="0"/>
              </a:rPr>
              <a:t>Overview</a:t>
            </a:r>
          </a:p>
        </p:txBody>
      </p:sp>
      <p:sp>
        <p:nvSpPr>
          <p:cNvPr id="8" name="Content Placeholder 7"/>
          <p:cNvSpPr>
            <a:spLocks noGrp="1"/>
          </p:cNvSpPr>
          <p:nvPr>
            <p:ph idx="1"/>
          </p:nvPr>
        </p:nvSpPr>
        <p:spPr/>
        <p:txBody>
          <a:bodyPr>
            <a:normAutofit/>
          </a:bodyPr>
          <a:lstStyle/>
          <a:p>
            <a:pPr marL="0" indent="0">
              <a:buNone/>
            </a:pPr>
            <a:endParaRPr lang="en-US">
              <a:latin typeface="Times New Roman" panose="02020603050405020304" pitchFamily="18" charset="0"/>
              <a:cs typeface="Times New Roman" panose="02020603050405020304" pitchFamily="18" charset="0"/>
            </a:endParaRPr>
          </a:p>
          <a:p>
            <a:pPr marL="0" indent="0">
              <a:buNone/>
            </a:pPr>
            <a:endParaRPr lang="en-US"/>
          </a:p>
        </p:txBody>
      </p:sp>
      <p:sp>
        <p:nvSpPr>
          <p:cNvPr id="4" name="Rectangle 3">
            <a:extLst>
              <a:ext uri="{FF2B5EF4-FFF2-40B4-BE49-F238E27FC236}">
                <a16:creationId xmlns:a16="http://schemas.microsoft.com/office/drawing/2014/main" id="{878C1BF1-5EAE-14CE-A7E8-24EA3AFF6A0A}"/>
              </a:ext>
            </a:extLst>
          </p:cNvPr>
          <p:cNvSpPr/>
          <p:nvPr/>
        </p:nvSpPr>
        <p:spPr>
          <a:xfrm>
            <a:off x="6019800" y="6526696"/>
            <a:ext cx="3124200" cy="304800"/>
          </a:xfrm>
          <a:prstGeom prst="rect">
            <a:avLst/>
          </a:prstGeom>
          <a:solidFill>
            <a:srgbClr val="5050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B7E5FCEC-9C4A-C214-F4E7-4937B6F694C6}"/>
              </a:ext>
            </a:extLst>
          </p:cNvPr>
          <p:cNvSpPr txBox="1"/>
          <p:nvPr/>
        </p:nvSpPr>
        <p:spPr>
          <a:xfrm>
            <a:off x="457201" y="1250307"/>
            <a:ext cx="7983414" cy="4955203"/>
          </a:xfrm>
          <a:prstGeom prst="rect">
            <a:avLst/>
          </a:prstGeom>
          <a:noFill/>
        </p:spPr>
        <p:txBody>
          <a:bodyPr wrap="square" numCol="2">
            <a:spAutoFit/>
          </a:bodyPr>
          <a:lstStyle/>
          <a:p>
            <a:r>
              <a:rPr lang="en-US" b="1">
                <a:solidFill>
                  <a:schemeClr val="tx1">
                    <a:lumMod val="75000"/>
                    <a:lumOff val="25000"/>
                  </a:schemeClr>
                </a:solidFill>
                <a:latin typeface="Times New Roman" panose="02020603050405020304" pitchFamily="18" charset="0"/>
                <a:cs typeface="Times New Roman" panose="02020603050405020304" pitchFamily="18" charset="0"/>
              </a:rPr>
              <a:t>Introduction</a:t>
            </a:r>
          </a:p>
          <a:p>
            <a:r>
              <a:rPr lang="en-US" b="1">
                <a:solidFill>
                  <a:schemeClr val="tx1">
                    <a:lumMod val="75000"/>
                    <a:lumOff val="25000"/>
                  </a:schemeClr>
                </a:solidFill>
                <a:latin typeface="Times New Roman" panose="02020603050405020304" pitchFamily="18" charset="0"/>
                <a:cs typeface="Times New Roman" panose="02020603050405020304" pitchFamily="18" charset="0"/>
              </a:rPr>
              <a:t>Project Description</a:t>
            </a:r>
          </a:p>
          <a:p>
            <a:r>
              <a:rPr lang="en-US" b="1">
                <a:solidFill>
                  <a:schemeClr val="tx1">
                    <a:lumMod val="75000"/>
                    <a:lumOff val="25000"/>
                  </a:schemeClr>
                </a:solidFill>
                <a:latin typeface="Times New Roman" panose="02020603050405020304" pitchFamily="18" charset="0"/>
                <a:cs typeface="Times New Roman" panose="02020603050405020304" pitchFamily="18" charset="0"/>
              </a:rPr>
              <a:t>Constraints</a:t>
            </a:r>
          </a:p>
          <a:p>
            <a:r>
              <a:rPr lang="en-US" b="1">
                <a:solidFill>
                  <a:schemeClr val="tx1">
                    <a:lumMod val="75000"/>
                    <a:lumOff val="25000"/>
                  </a:schemeClr>
                </a:solidFill>
                <a:latin typeface="Times New Roman" panose="02020603050405020304" pitchFamily="18" charset="0"/>
                <a:cs typeface="Times New Roman" panose="02020603050405020304" pitchFamily="18" charset="0"/>
              </a:rPr>
              <a:t>Electrical Components</a:t>
            </a:r>
          </a:p>
          <a:p>
            <a:pPr marL="285750" indent="-285750">
              <a:buFont typeface="Arial" panose="020B0604020202020204" pitchFamily="34" charset="0"/>
              <a:buChar char="•"/>
            </a:pPr>
            <a:r>
              <a:rPr lang="en-US">
                <a:solidFill>
                  <a:schemeClr val="tx1">
                    <a:lumMod val="75000"/>
                    <a:lumOff val="25000"/>
                  </a:schemeClr>
                </a:solidFill>
                <a:latin typeface="Times New Roman" panose="02020603050405020304" pitchFamily="18" charset="0"/>
                <a:cs typeface="Times New Roman" panose="02020603050405020304" pitchFamily="18" charset="0"/>
              </a:rPr>
              <a:t>Parts</a:t>
            </a:r>
          </a:p>
          <a:p>
            <a:r>
              <a:rPr lang="en-US" b="1">
                <a:solidFill>
                  <a:schemeClr val="tx1">
                    <a:lumMod val="75000"/>
                    <a:lumOff val="25000"/>
                  </a:schemeClr>
                </a:solidFill>
                <a:latin typeface="Times New Roman" panose="02020603050405020304" pitchFamily="18" charset="0"/>
                <a:cs typeface="Times New Roman" panose="02020603050405020304" pitchFamily="18" charset="0"/>
              </a:rPr>
              <a:t>Software Design</a:t>
            </a:r>
          </a:p>
          <a:p>
            <a:pPr marL="285750" indent="-285750">
              <a:buFont typeface="Arial" panose="020B0604020202020204" pitchFamily="34" charset="0"/>
              <a:buChar char="•"/>
            </a:pPr>
            <a:r>
              <a:rPr lang="en-US">
                <a:solidFill>
                  <a:schemeClr val="tx1">
                    <a:lumMod val="75000"/>
                    <a:lumOff val="25000"/>
                  </a:schemeClr>
                </a:solidFill>
                <a:latin typeface="Times New Roman" panose="02020603050405020304" pitchFamily="18" charset="0"/>
                <a:cs typeface="Times New Roman" panose="02020603050405020304" pitchFamily="18" charset="0"/>
              </a:rPr>
              <a:t>Frontend &amp; Backend</a:t>
            </a:r>
          </a:p>
          <a:p>
            <a:r>
              <a:rPr lang="en-US" b="1">
                <a:solidFill>
                  <a:schemeClr val="tx1">
                    <a:lumMod val="75000"/>
                    <a:lumOff val="25000"/>
                  </a:schemeClr>
                </a:solidFill>
                <a:latin typeface="Times New Roman" panose="02020603050405020304" pitchFamily="18" charset="0"/>
                <a:cs typeface="Times New Roman" panose="02020603050405020304" pitchFamily="18" charset="0"/>
              </a:rPr>
              <a:t>Hardware Design</a:t>
            </a:r>
          </a:p>
          <a:p>
            <a:pPr marL="285750" indent="-285750">
              <a:buFont typeface="Arial" panose="020B0604020202020204" pitchFamily="34" charset="0"/>
              <a:buChar char="•"/>
            </a:pPr>
            <a:r>
              <a:rPr lang="en-US">
                <a:solidFill>
                  <a:schemeClr val="tx1">
                    <a:lumMod val="75000"/>
                    <a:lumOff val="25000"/>
                  </a:schemeClr>
                </a:solidFill>
                <a:latin typeface="Times New Roman" panose="02020603050405020304" pitchFamily="18" charset="0"/>
                <a:cs typeface="Times New Roman" panose="02020603050405020304" pitchFamily="18" charset="0"/>
              </a:rPr>
              <a:t>Design I, Design II, and Alternatives</a:t>
            </a:r>
          </a:p>
          <a:p>
            <a:r>
              <a:rPr lang="en-US" b="1">
                <a:solidFill>
                  <a:schemeClr val="tx1">
                    <a:lumMod val="75000"/>
                    <a:lumOff val="25000"/>
                  </a:schemeClr>
                </a:solidFill>
                <a:latin typeface="Times New Roman" panose="02020603050405020304" pitchFamily="18" charset="0"/>
                <a:cs typeface="Times New Roman" panose="02020603050405020304" pitchFamily="18" charset="0"/>
              </a:rPr>
              <a:t>Design Analysis &amp; Decision Matrix</a:t>
            </a:r>
          </a:p>
          <a:p>
            <a:r>
              <a:rPr lang="en-US" b="1">
                <a:solidFill>
                  <a:schemeClr val="tx1">
                    <a:lumMod val="75000"/>
                    <a:lumOff val="25000"/>
                  </a:schemeClr>
                </a:solidFill>
                <a:latin typeface="Times New Roman" panose="02020603050405020304" pitchFamily="18" charset="0"/>
                <a:cs typeface="Times New Roman" panose="02020603050405020304" pitchFamily="18" charset="0"/>
              </a:rPr>
              <a:t>Testing and Experimentation</a:t>
            </a:r>
          </a:p>
          <a:p>
            <a:r>
              <a:rPr lang="en-US" b="1">
                <a:solidFill>
                  <a:schemeClr val="tx1">
                    <a:lumMod val="75000"/>
                    <a:lumOff val="25000"/>
                  </a:schemeClr>
                </a:solidFill>
                <a:latin typeface="Times New Roman" panose="02020603050405020304" pitchFamily="18" charset="0"/>
                <a:cs typeface="Times New Roman" panose="02020603050405020304" pitchFamily="18" charset="0"/>
              </a:rPr>
              <a:t>Project Plan</a:t>
            </a:r>
          </a:p>
          <a:p>
            <a:r>
              <a:rPr lang="en-US" b="1">
                <a:solidFill>
                  <a:schemeClr val="tx1">
                    <a:lumMod val="75000"/>
                    <a:lumOff val="25000"/>
                  </a:schemeClr>
                </a:solidFill>
                <a:latin typeface="Times New Roman" panose="02020603050405020304" pitchFamily="18" charset="0"/>
                <a:cs typeface="Times New Roman" panose="02020603050405020304" pitchFamily="18" charset="0"/>
              </a:rPr>
              <a:t>Risk Management</a:t>
            </a:r>
          </a:p>
          <a:p>
            <a:r>
              <a:rPr lang="en-US" b="1">
                <a:solidFill>
                  <a:schemeClr val="tx1">
                    <a:lumMod val="75000"/>
                    <a:lumOff val="25000"/>
                  </a:schemeClr>
                </a:solidFill>
                <a:latin typeface="Times New Roman" panose="02020603050405020304" pitchFamily="18" charset="0"/>
                <a:cs typeface="Times New Roman" panose="02020603050405020304" pitchFamily="18" charset="0"/>
              </a:rPr>
              <a:t>Hazard Analysis</a:t>
            </a:r>
          </a:p>
          <a:p>
            <a:r>
              <a:rPr lang="en-US" b="1">
                <a:solidFill>
                  <a:schemeClr val="tx1">
                    <a:lumMod val="75000"/>
                    <a:lumOff val="25000"/>
                  </a:schemeClr>
                </a:solidFill>
                <a:latin typeface="Times New Roman" panose="02020603050405020304" pitchFamily="18" charset="0"/>
                <a:cs typeface="Times New Roman" panose="02020603050405020304" pitchFamily="18" charset="0"/>
              </a:rPr>
              <a:t>Cost</a:t>
            </a:r>
          </a:p>
          <a:p>
            <a:r>
              <a:rPr lang="en-US" b="1">
                <a:solidFill>
                  <a:schemeClr val="tx1">
                    <a:lumMod val="75000"/>
                    <a:lumOff val="25000"/>
                  </a:schemeClr>
                </a:solidFill>
                <a:latin typeface="Times New Roman" panose="02020603050405020304" pitchFamily="18" charset="0"/>
                <a:cs typeface="Times New Roman" panose="02020603050405020304" pitchFamily="18" charset="0"/>
              </a:rPr>
              <a:t>Work Distribution  </a:t>
            </a:r>
          </a:p>
          <a:p>
            <a:r>
              <a:rPr lang="en-US" b="1">
                <a:solidFill>
                  <a:schemeClr val="tx1">
                    <a:lumMod val="75000"/>
                    <a:lumOff val="25000"/>
                  </a:schemeClr>
                </a:solidFill>
                <a:latin typeface="Times New Roman" panose="02020603050405020304" pitchFamily="18" charset="0"/>
                <a:cs typeface="Times New Roman" panose="02020603050405020304" pitchFamily="18" charset="0"/>
              </a:rPr>
              <a:t>Questions</a:t>
            </a:r>
          </a:p>
          <a:p>
            <a:pPr marL="0" indent="0">
              <a:buNone/>
            </a:pPr>
            <a:endParaRPr lang="en-US" sz="1800" b="1">
              <a:latin typeface="Times New Roman" panose="02020603050405020304" pitchFamily="18" charset="0"/>
              <a:cs typeface="Times New Roman" panose="02020603050405020304" pitchFamily="18" charset="0"/>
            </a:endParaRPr>
          </a:p>
        </p:txBody>
      </p:sp>
      <p:sp>
        <p:nvSpPr>
          <p:cNvPr id="10" name="TextBox 9"/>
          <p:cNvSpPr txBox="1"/>
          <p:nvPr/>
        </p:nvSpPr>
        <p:spPr>
          <a:xfrm>
            <a:off x="8153400" y="6476056"/>
            <a:ext cx="1066800" cy="577081"/>
          </a:xfrm>
          <a:prstGeom prst="rect">
            <a:avLst/>
          </a:prstGeom>
          <a:noFill/>
        </p:spPr>
        <p:txBody>
          <a:bodyPr wrap="square" rtlCol="0">
            <a:spAutoFit/>
          </a:bodyPr>
          <a:lstStyle/>
          <a:p>
            <a:r>
              <a:rPr lang="en-US" sz="1050" err="1"/>
              <a:t>Zarek</a:t>
            </a:r>
            <a:r>
              <a:rPr lang="en-US" sz="1050"/>
              <a:t> </a:t>
            </a:r>
            <a:r>
              <a:rPr lang="en-US" sz="1050" err="1"/>
              <a:t>Rooker</a:t>
            </a:r>
            <a:endParaRPr lang="en-US" sz="1050"/>
          </a:p>
          <a:p>
            <a:r>
              <a:rPr lang="en-US" sz="1050"/>
              <a:t>2/2/2023</a:t>
            </a:r>
          </a:p>
          <a:p>
            <a:r>
              <a:rPr lang="en-US" sz="1050"/>
              <a:t> </a:t>
            </a:r>
          </a:p>
        </p:txBody>
      </p:sp>
    </p:spTree>
    <p:extLst>
      <p:ext uri="{BB962C8B-B14F-4D97-AF65-F5344CB8AC3E}">
        <p14:creationId xmlns:p14="http://schemas.microsoft.com/office/powerpoint/2010/main" val="37125230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217556"/>
            <a:ext cx="7315200" cy="849244"/>
          </a:xfrm>
        </p:spPr>
        <p:txBody>
          <a:bodyPr/>
          <a:lstStyle/>
          <a:p>
            <a:pPr algn="ctr"/>
            <a:r>
              <a:rPr lang="en-US" sz="3200">
                <a:latin typeface="Times New Roman" panose="02020603050405020304" pitchFamily="18" charset="0"/>
                <a:cs typeface="Times New Roman" panose="02020603050405020304" pitchFamily="18" charset="0"/>
              </a:rPr>
              <a:t>User Interface Design</a:t>
            </a:r>
          </a:p>
        </p:txBody>
      </p:sp>
      <p:sp>
        <p:nvSpPr>
          <p:cNvPr id="8" name="Content Placeholder 7"/>
          <p:cNvSpPr>
            <a:spLocks noGrp="1"/>
          </p:cNvSpPr>
          <p:nvPr>
            <p:ph idx="1"/>
          </p:nvPr>
        </p:nvSpPr>
        <p:spPr>
          <a:xfrm>
            <a:off x="339984" y="1254656"/>
            <a:ext cx="3486428" cy="3064126"/>
          </a:xfrm>
        </p:spPr>
        <p:txBody>
          <a:bodyPr numCol="1">
            <a:normAutofit/>
          </a:bodyPr>
          <a:lstStyle/>
          <a:p>
            <a:pPr marL="0" indent="0">
              <a:spcBef>
                <a:spcPts val="200"/>
              </a:spcBef>
              <a:spcAft>
                <a:spcPts val="300"/>
              </a:spcAft>
              <a:buNone/>
            </a:pPr>
            <a:r>
              <a:rPr lang="en-US" sz="1800" b="1">
                <a:latin typeface="Times New Roman" panose="02020603050405020304" pitchFamily="18" charset="0"/>
                <a:cs typeface="Times New Roman" panose="02020603050405020304" pitchFamily="18" charset="0"/>
              </a:rPr>
              <a:t>Always on Display: </a:t>
            </a:r>
          </a:p>
          <a:p>
            <a:pPr>
              <a:spcBef>
                <a:spcPts val="200"/>
              </a:spcBef>
              <a:spcAft>
                <a:spcPts val="300"/>
              </a:spcAft>
            </a:pPr>
            <a:r>
              <a:rPr lang="en-US" sz="1800">
                <a:latin typeface="Times New Roman" panose="02020603050405020304" pitchFamily="18" charset="0"/>
                <a:cs typeface="Times New Roman" panose="02020603050405020304" pitchFamily="18" charset="0"/>
              </a:rPr>
              <a:t>Date</a:t>
            </a:r>
          </a:p>
          <a:p>
            <a:pPr>
              <a:spcBef>
                <a:spcPts val="200"/>
              </a:spcBef>
              <a:spcAft>
                <a:spcPts val="300"/>
              </a:spcAft>
            </a:pPr>
            <a:r>
              <a:rPr lang="en-US" sz="1800">
                <a:latin typeface="Times New Roman" panose="02020603050405020304" pitchFamily="18" charset="0"/>
                <a:cs typeface="Times New Roman" panose="02020603050405020304" pitchFamily="18" charset="0"/>
              </a:rPr>
              <a:t>Time</a:t>
            </a:r>
          </a:p>
          <a:p>
            <a:pPr>
              <a:spcBef>
                <a:spcPts val="200"/>
              </a:spcBef>
              <a:spcAft>
                <a:spcPts val="300"/>
              </a:spcAft>
            </a:pPr>
            <a:r>
              <a:rPr lang="en-US" sz="1800">
                <a:latin typeface="Times New Roman" panose="02020603050405020304" pitchFamily="18" charset="0"/>
                <a:cs typeface="Times New Roman" panose="02020603050405020304" pitchFamily="18" charset="0"/>
              </a:rPr>
              <a:t>Schedule Time</a:t>
            </a:r>
          </a:p>
          <a:p>
            <a:pPr>
              <a:spcBef>
                <a:spcPts val="200"/>
              </a:spcBef>
              <a:spcAft>
                <a:spcPts val="300"/>
              </a:spcAft>
            </a:pPr>
            <a:endParaRPr lang="en-US" sz="2000">
              <a:latin typeface="Times New Roman" panose="02020603050405020304" pitchFamily="18" charset="0"/>
              <a:cs typeface="Times New Roman" panose="02020603050405020304" pitchFamily="18" charset="0"/>
            </a:endParaRPr>
          </a:p>
          <a:p>
            <a:pPr>
              <a:spcBef>
                <a:spcPts val="200"/>
              </a:spcBef>
              <a:spcAft>
                <a:spcPts val="300"/>
              </a:spcAft>
            </a:pPr>
            <a:endParaRPr lang="en-US" sz="2000">
              <a:latin typeface="Times New Roman" panose="02020603050405020304" pitchFamily="18" charset="0"/>
              <a:cs typeface="Times New Roman" panose="02020603050405020304" pitchFamily="18" charset="0"/>
            </a:endParaRPr>
          </a:p>
          <a:p>
            <a:pPr>
              <a:spcBef>
                <a:spcPts val="200"/>
              </a:spcBef>
              <a:spcAft>
                <a:spcPts val="300"/>
              </a:spcAft>
            </a:pPr>
            <a:endParaRPr lang="en-US" sz="2000">
              <a:latin typeface="Times New Roman" panose="02020603050405020304" pitchFamily="18" charset="0"/>
              <a:cs typeface="Times New Roman" panose="02020603050405020304" pitchFamily="18" charset="0"/>
            </a:endParaRPr>
          </a:p>
          <a:p>
            <a:pPr marL="0" indent="0">
              <a:buNone/>
            </a:pPr>
            <a:endParaRPr lang="en-US" sz="2000">
              <a:latin typeface="Times New Roman" panose="02020603050405020304" pitchFamily="18" charset="0"/>
              <a:cs typeface="Times New Roman" panose="02020603050405020304" pitchFamily="18" charset="0"/>
            </a:endParaRPr>
          </a:p>
          <a:p>
            <a:endParaRPr lang="en-US" sz="2000">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9910561B-9879-25B4-23FB-544C19438EA8}"/>
              </a:ext>
            </a:extLst>
          </p:cNvPr>
          <p:cNvSpPr/>
          <p:nvPr/>
        </p:nvSpPr>
        <p:spPr>
          <a:xfrm>
            <a:off x="6019800" y="6526696"/>
            <a:ext cx="3124200" cy="304800"/>
          </a:xfrm>
          <a:prstGeom prst="rect">
            <a:avLst/>
          </a:prstGeom>
          <a:solidFill>
            <a:srgbClr val="5050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7924800" y="6488668"/>
            <a:ext cx="1219200" cy="738664"/>
          </a:xfrm>
          <a:prstGeom prst="rect">
            <a:avLst/>
          </a:prstGeom>
          <a:noFill/>
        </p:spPr>
        <p:txBody>
          <a:bodyPr wrap="square" rtlCol="0">
            <a:spAutoFit/>
          </a:bodyPr>
          <a:lstStyle/>
          <a:p>
            <a:r>
              <a:rPr lang="en-US" sz="1050"/>
              <a:t>Zarek &amp; Daniel</a:t>
            </a:r>
          </a:p>
          <a:p>
            <a:r>
              <a:rPr lang="en-US" sz="1050"/>
              <a:t>2/2/2023</a:t>
            </a:r>
          </a:p>
          <a:p>
            <a:endParaRPr lang="en-US" sz="1050"/>
          </a:p>
          <a:p>
            <a:r>
              <a:rPr lang="en-US" sz="1050"/>
              <a:t> </a:t>
            </a:r>
          </a:p>
        </p:txBody>
      </p:sp>
      <p:sp>
        <p:nvSpPr>
          <p:cNvPr id="3" name="Rectangle 2">
            <a:extLst>
              <a:ext uri="{FF2B5EF4-FFF2-40B4-BE49-F238E27FC236}">
                <a16:creationId xmlns:a16="http://schemas.microsoft.com/office/drawing/2014/main" id="{5FAAFE7E-2A43-C8A3-05A6-3B6D7E10D3EB}"/>
              </a:ext>
            </a:extLst>
          </p:cNvPr>
          <p:cNvSpPr/>
          <p:nvPr/>
        </p:nvSpPr>
        <p:spPr>
          <a:xfrm>
            <a:off x="4594260" y="1415645"/>
            <a:ext cx="4192172" cy="267286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bg2"/>
                </a:solidFill>
              </a:ln>
            </a:endParaRPr>
          </a:p>
        </p:txBody>
      </p:sp>
      <p:sp>
        <p:nvSpPr>
          <p:cNvPr id="5" name="Rectangle 4">
            <a:extLst>
              <a:ext uri="{FF2B5EF4-FFF2-40B4-BE49-F238E27FC236}">
                <a16:creationId xmlns:a16="http://schemas.microsoft.com/office/drawing/2014/main" id="{23DE7D23-910C-6B95-3407-3409B98274E6}"/>
              </a:ext>
            </a:extLst>
          </p:cNvPr>
          <p:cNvSpPr/>
          <p:nvPr/>
        </p:nvSpPr>
        <p:spPr>
          <a:xfrm>
            <a:off x="4594260" y="1415645"/>
            <a:ext cx="4192172" cy="2672861"/>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0607C151-523B-812F-B257-864E57619E37}"/>
              </a:ext>
            </a:extLst>
          </p:cNvPr>
          <p:cNvSpPr txBox="1"/>
          <p:nvPr/>
        </p:nvSpPr>
        <p:spPr>
          <a:xfrm>
            <a:off x="5960585" y="2264391"/>
            <a:ext cx="1702191" cy="461665"/>
          </a:xfrm>
          <a:prstGeom prst="rect">
            <a:avLst/>
          </a:prstGeom>
          <a:noFill/>
        </p:spPr>
        <p:txBody>
          <a:bodyPr wrap="square" rtlCol="0">
            <a:spAutoFit/>
          </a:bodyPr>
          <a:lstStyle/>
          <a:p>
            <a:r>
              <a:rPr lang="en-US" sz="2400" b="1"/>
              <a:t>MONDAY</a:t>
            </a:r>
          </a:p>
        </p:txBody>
      </p:sp>
      <p:sp>
        <p:nvSpPr>
          <p:cNvPr id="11" name="TextBox 10">
            <a:extLst>
              <a:ext uri="{FF2B5EF4-FFF2-40B4-BE49-F238E27FC236}">
                <a16:creationId xmlns:a16="http://schemas.microsoft.com/office/drawing/2014/main" id="{929B5486-3CC2-66ED-F204-089113E57EC7}"/>
              </a:ext>
            </a:extLst>
          </p:cNvPr>
          <p:cNvSpPr txBox="1"/>
          <p:nvPr/>
        </p:nvSpPr>
        <p:spPr>
          <a:xfrm>
            <a:off x="4587226" y="1458940"/>
            <a:ext cx="2166424" cy="369332"/>
          </a:xfrm>
          <a:prstGeom prst="rect">
            <a:avLst/>
          </a:prstGeom>
          <a:noFill/>
        </p:spPr>
        <p:txBody>
          <a:bodyPr wrap="square" rtlCol="0">
            <a:spAutoFit/>
          </a:bodyPr>
          <a:lstStyle/>
          <a:p>
            <a:r>
              <a:rPr lang="en-US" b="1"/>
              <a:t>8:15:10 AM</a:t>
            </a:r>
          </a:p>
        </p:txBody>
      </p:sp>
      <p:sp>
        <p:nvSpPr>
          <p:cNvPr id="15" name="TextBox 14">
            <a:extLst>
              <a:ext uri="{FF2B5EF4-FFF2-40B4-BE49-F238E27FC236}">
                <a16:creationId xmlns:a16="http://schemas.microsoft.com/office/drawing/2014/main" id="{863DBA84-0D15-61E4-B057-91A981F4B92D}"/>
              </a:ext>
            </a:extLst>
          </p:cNvPr>
          <p:cNvSpPr txBox="1"/>
          <p:nvPr/>
        </p:nvSpPr>
        <p:spPr>
          <a:xfrm>
            <a:off x="7601229" y="1461153"/>
            <a:ext cx="1244991" cy="369332"/>
          </a:xfrm>
          <a:prstGeom prst="rect">
            <a:avLst/>
          </a:prstGeom>
          <a:noFill/>
        </p:spPr>
        <p:txBody>
          <a:bodyPr wrap="square" rtlCol="0">
            <a:spAutoFit/>
          </a:bodyPr>
          <a:lstStyle/>
          <a:p>
            <a:r>
              <a:rPr lang="en-US" b="1"/>
              <a:t>2/2/2023</a:t>
            </a:r>
          </a:p>
        </p:txBody>
      </p:sp>
      <p:sp>
        <p:nvSpPr>
          <p:cNvPr id="19" name="Rectangle 18">
            <a:extLst>
              <a:ext uri="{FF2B5EF4-FFF2-40B4-BE49-F238E27FC236}">
                <a16:creationId xmlns:a16="http://schemas.microsoft.com/office/drawing/2014/main" id="{31B02245-552C-2C69-E365-39F1DC9C2BE2}"/>
              </a:ext>
            </a:extLst>
          </p:cNvPr>
          <p:cNvSpPr/>
          <p:nvPr/>
        </p:nvSpPr>
        <p:spPr>
          <a:xfrm>
            <a:off x="4652290" y="3295981"/>
            <a:ext cx="1308295" cy="7455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D506FB17-63D1-7EE4-7A4F-1C034F53FE46}"/>
              </a:ext>
            </a:extLst>
          </p:cNvPr>
          <p:cNvSpPr/>
          <p:nvPr/>
        </p:nvSpPr>
        <p:spPr>
          <a:xfrm>
            <a:off x="6046750" y="3295981"/>
            <a:ext cx="1308295" cy="7455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solidFill>
              </a:rPr>
              <a:t>Evening: </a:t>
            </a:r>
          </a:p>
          <a:p>
            <a:pPr algn="ctr"/>
            <a:r>
              <a:rPr lang="en-US">
                <a:solidFill>
                  <a:schemeClr val="bg1"/>
                </a:solidFill>
              </a:rPr>
              <a:t>10:00 pm</a:t>
            </a:r>
          </a:p>
        </p:txBody>
      </p:sp>
      <p:sp>
        <p:nvSpPr>
          <p:cNvPr id="21" name="Rectangle 20">
            <a:extLst>
              <a:ext uri="{FF2B5EF4-FFF2-40B4-BE49-F238E27FC236}">
                <a16:creationId xmlns:a16="http://schemas.microsoft.com/office/drawing/2014/main" id="{B8E96EDC-A612-DFB7-3E93-C6FD71176F6C}"/>
              </a:ext>
            </a:extLst>
          </p:cNvPr>
          <p:cNvSpPr/>
          <p:nvPr/>
        </p:nvSpPr>
        <p:spPr>
          <a:xfrm>
            <a:off x="7464070" y="3295981"/>
            <a:ext cx="1308295" cy="7455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solidFill>
              </a:rPr>
              <a:t>Night:</a:t>
            </a:r>
          </a:p>
          <a:p>
            <a:pPr algn="ctr"/>
            <a:r>
              <a:rPr lang="en-US">
                <a:solidFill>
                  <a:schemeClr val="bg1"/>
                </a:solidFill>
              </a:rPr>
              <a:t>8:00 pm</a:t>
            </a:r>
          </a:p>
        </p:txBody>
      </p:sp>
      <p:sp>
        <p:nvSpPr>
          <p:cNvPr id="22" name="TextBox 21">
            <a:extLst>
              <a:ext uri="{FF2B5EF4-FFF2-40B4-BE49-F238E27FC236}">
                <a16:creationId xmlns:a16="http://schemas.microsoft.com/office/drawing/2014/main" id="{8CD92B9A-E672-ED76-8545-B013154F358F}"/>
              </a:ext>
            </a:extLst>
          </p:cNvPr>
          <p:cNvSpPr txBox="1"/>
          <p:nvPr/>
        </p:nvSpPr>
        <p:spPr>
          <a:xfrm>
            <a:off x="4682183" y="3345609"/>
            <a:ext cx="1285435" cy="646331"/>
          </a:xfrm>
          <a:prstGeom prst="rect">
            <a:avLst/>
          </a:prstGeom>
          <a:noFill/>
        </p:spPr>
        <p:txBody>
          <a:bodyPr wrap="square" rtlCol="0">
            <a:spAutoFit/>
          </a:bodyPr>
          <a:lstStyle/>
          <a:p>
            <a:pPr algn="ctr"/>
            <a:r>
              <a:rPr lang="en-US">
                <a:solidFill>
                  <a:schemeClr val="bg1"/>
                </a:solidFill>
              </a:rPr>
              <a:t>Morning: </a:t>
            </a:r>
          </a:p>
          <a:p>
            <a:pPr algn="ctr"/>
            <a:r>
              <a:rPr lang="en-US">
                <a:solidFill>
                  <a:schemeClr val="bg1"/>
                </a:solidFill>
              </a:rPr>
              <a:t>8:15 am</a:t>
            </a:r>
          </a:p>
        </p:txBody>
      </p:sp>
      <p:sp>
        <p:nvSpPr>
          <p:cNvPr id="24" name="Rectangle 23">
            <a:extLst>
              <a:ext uri="{FF2B5EF4-FFF2-40B4-BE49-F238E27FC236}">
                <a16:creationId xmlns:a16="http://schemas.microsoft.com/office/drawing/2014/main" id="{B3DF10EF-7F6B-FC1E-C78F-D33F56271737}"/>
              </a:ext>
            </a:extLst>
          </p:cNvPr>
          <p:cNvSpPr/>
          <p:nvPr/>
        </p:nvSpPr>
        <p:spPr>
          <a:xfrm>
            <a:off x="208657" y="3598473"/>
            <a:ext cx="4192172" cy="267286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bg2"/>
                </a:solidFill>
              </a:ln>
            </a:endParaRPr>
          </a:p>
        </p:txBody>
      </p:sp>
      <p:sp>
        <p:nvSpPr>
          <p:cNvPr id="25" name="Rectangle 24">
            <a:extLst>
              <a:ext uri="{FF2B5EF4-FFF2-40B4-BE49-F238E27FC236}">
                <a16:creationId xmlns:a16="http://schemas.microsoft.com/office/drawing/2014/main" id="{2E2A63C1-3BBE-1FB1-5A62-AA754504A8C0}"/>
              </a:ext>
            </a:extLst>
          </p:cNvPr>
          <p:cNvSpPr/>
          <p:nvPr/>
        </p:nvSpPr>
        <p:spPr>
          <a:xfrm>
            <a:off x="208657" y="3598473"/>
            <a:ext cx="4192172" cy="2672861"/>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D698791F-2D89-7F1A-DCDC-F736BB8E93C7}"/>
              </a:ext>
            </a:extLst>
          </p:cNvPr>
          <p:cNvSpPr txBox="1"/>
          <p:nvPr/>
        </p:nvSpPr>
        <p:spPr>
          <a:xfrm>
            <a:off x="1314729" y="4397355"/>
            <a:ext cx="2278966" cy="369332"/>
          </a:xfrm>
          <a:prstGeom prst="rect">
            <a:avLst/>
          </a:prstGeom>
          <a:noFill/>
        </p:spPr>
        <p:txBody>
          <a:bodyPr wrap="square" rtlCol="0">
            <a:spAutoFit/>
          </a:bodyPr>
          <a:lstStyle/>
          <a:p>
            <a:r>
              <a:rPr lang="en-US" b="1"/>
              <a:t>MORNING PILLS</a:t>
            </a:r>
          </a:p>
        </p:txBody>
      </p:sp>
      <p:sp>
        <p:nvSpPr>
          <p:cNvPr id="27" name="Oval 26">
            <a:extLst>
              <a:ext uri="{FF2B5EF4-FFF2-40B4-BE49-F238E27FC236}">
                <a16:creationId xmlns:a16="http://schemas.microsoft.com/office/drawing/2014/main" id="{76506F49-53E1-6C0D-CDB6-EF4DC9146E17}"/>
              </a:ext>
            </a:extLst>
          </p:cNvPr>
          <p:cNvSpPr/>
          <p:nvPr/>
        </p:nvSpPr>
        <p:spPr>
          <a:xfrm>
            <a:off x="1664663" y="4905835"/>
            <a:ext cx="1280160" cy="6505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503874FB-A6B1-83F1-CFC1-D2C9414935FF}"/>
              </a:ext>
            </a:extLst>
          </p:cNvPr>
          <p:cNvSpPr txBox="1"/>
          <p:nvPr/>
        </p:nvSpPr>
        <p:spPr>
          <a:xfrm>
            <a:off x="1979427" y="5029962"/>
            <a:ext cx="777240" cy="369332"/>
          </a:xfrm>
          <a:prstGeom prst="rect">
            <a:avLst/>
          </a:prstGeom>
          <a:noFill/>
        </p:spPr>
        <p:txBody>
          <a:bodyPr wrap="square" rtlCol="0">
            <a:spAutoFit/>
          </a:bodyPr>
          <a:lstStyle/>
          <a:p>
            <a:r>
              <a:rPr lang="en-US">
                <a:solidFill>
                  <a:schemeClr val="bg1"/>
                </a:solidFill>
              </a:rPr>
              <a:t>Take</a:t>
            </a:r>
          </a:p>
        </p:txBody>
      </p:sp>
      <p:sp>
        <p:nvSpPr>
          <p:cNvPr id="29" name="TextBox 28">
            <a:extLst>
              <a:ext uri="{FF2B5EF4-FFF2-40B4-BE49-F238E27FC236}">
                <a16:creationId xmlns:a16="http://schemas.microsoft.com/office/drawing/2014/main" id="{B7749D60-5C2E-9960-1275-1F5D79E7BEED}"/>
              </a:ext>
            </a:extLst>
          </p:cNvPr>
          <p:cNvSpPr txBox="1"/>
          <p:nvPr/>
        </p:nvSpPr>
        <p:spPr>
          <a:xfrm>
            <a:off x="201623" y="3641768"/>
            <a:ext cx="2166424" cy="369332"/>
          </a:xfrm>
          <a:prstGeom prst="rect">
            <a:avLst/>
          </a:prstGeom>
          <a:noFill/>
        </p:spPr>
        <p:txBody>
          <a:bodyPr wrap="square" rtlCol="0">
            <a:spAutoFit/>
          </a:bodyPr>
          <a:lstStyle/>
          <a:p>
            <a:r>
              <a:rPr lang="en-US" b="1"/>
              <a:t>8:15:10 AM</a:t>
            </a:r>
          </a:p>
        </p:txBody>
      </p:sp>
      <p:sp>
        <p:nvSpPr>
          <p:cNvPr id="30" name="TextBox 29">
            <a:extLst>
              <a:ext uri="{FF2B5EF4-FFF2-40B4-BE49-F238E27FC236}">
                <a16:creationId xmlns:a16="http://schemas.microsoft.com/office/drawing/2014/main" id="{D69A9FED-D5AC-3C6C-184B-1D739D388667}"/>
              </a:ext>
            </a:extLst>
          </p:cNvPr>
          <p:cNvSpPr txBox="1"/>
          <p:nvPr/>
        </p:nvSpPr>
        <p:spPr>
          <a:xfrm>
            <a:off x="3215626" y="3643981"/>
            <a:ext cx="1244991" cy="369332"/>
          </a:xfrm>
          <a:prstGeom prst="rect">
            <a:avLst/>
          </a:prstGeom>
          <a:noFill/>
        </p:spPr>
        <p:txBody>
          <a:bodyPr wrap="square" rtlCol="0">
            <a:spAutoFit/>
          </a:bodyPr>
          <a:lstStyle/>
          <a:p>
            <a:r>
              <a:rPr lang="en-US" b="1"/>
              <a:t>2/2/2023</a:t>
            </a:r>
          </a:p>
        </p:txBody>
      </p:sp>
      <p:sp>
        <p:nvSpPr>
          <p:cNvPr id="31" name="Arrow: Right 30">
            <a:extLst>
              <a:ext uri="{FF2B5EF4-FFF2-40B4-BE49-F238E27FC236}">
                <a16:creationId xmlns:a16="http://schemas.microsoft.com/office/drawing/2014/main" id="{736A71E8-B340-EF8A-9AA1-E1C9A5B83EF5}"/>
              </a:ext>
            </a:extLst>
          </p:cNvPr>
          <p:cNvSpPr/>
          <p:nvPr/>
        </p:nvSpPr>
        <p:spPr>
          <a:xfrm>
            <a:off x="3936595" y="5877438"/>
            <a:ext cx="281354" cy="2427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Star: 7 Points 31">
            <a:extLst>
              <a:ext uri="{FF2B5EF4-FFF2-40B4-BE49-F238E27FC236}">
                <a16:creationId xmlns:a16="http://schemas.microsoft.com/office/drawing/2014/main" id="{8CBAE793-9B30-3875-20D1-F4BA21020535}"/>
              </a:ext>
            </a:extLst>
          </p:cNvPr>
          <p:cNvSpPr/>
          <p:nvPr/>
        </p:nvSpPr>
        <p:spPr>
          <a:xfrm>
            <a:off x="391537" y="5780070"/>
            <a:ext cx="431410" cy="369332"/>
          </a:xfrm>
          <a:prstGeom prst="star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B21C899E-A35A-6689-DE26-14D662588869}"/>
              </a:ext>
            </a:extLst>
          </p:cNvPr>
          <p:cNvSpPr txBox="1"/>
          <p:nvPr/>
        </p:nvSpPr>
        <p:spPr>
          <a:xfrm>
            <a:off x="5377960" y="4246562"/>
            <a:ext cx="3124200" cy="2074927"/>
          </a:xfrm>
          <a:prstGeom prst="rect">
            <a:avLst/>
          </a:prstGeom>
          <a:noFill/>
        </p:spPr>
        <p:txBody>
          <a:bodyPr wrap="square" rtlCol="0">
            <a:spAutoFit/>
          </a:bodyPr>
          <a:lstStyle/>
          <a:p>
            <a:pPr marL="0" indent="0">
              <a:spcBef>
                <a:spcPts val="200"/>
              </a:spcBef>
              <a:spcAft>
                <a:spcPts val="300"/>
              </a:spcAft>
              <a:buNone/>
            </a:pPr>
            <a:r>
              <a:rPr lang="en-US" sz="1800" b="1">
                <a:latin typeface="Times New Roman" panose="02020603050405020304" pitchFamily="18" charset="0"/>
                <a:cs typeface="Times New Roman" panose="02020603050405020304" pitchFamily="18" charset="0"/>
              </a:rPr>
              <a:t>Alert Display: </a:t>
            </a:r>
          </a:p>
          <a:p>
            <a:pPr marL="285750" indent="-285750">
              <a:spcBef>
                <a:spcPts val="200"/>
              </a:spcBef>
              <a:spcAft>
                <a:spcPts val="300"/>
              </a:spcAft>
              <a:buFont typeface="Arial" panose="020B0604020202020204" pitchFamily="34" charset="0"/>
              <a:buChar char="•"/>
            </a:pPr>
            <a:r>
              <a:rPr lang="en-US" sz="1800">
                <a:latin typeface="Times New Roman" panose="02020603050405020304" pitchFamily="18" charset="0"/>
                <a:cs typeface="Times New Roman" panose="02020603050405020304" pitchFamily="18" charset="0"/>
              </a:rPr>
              <a:t>Unlocks on Interaction</a:t>
            </a:r>
          </a:p>
          <a:p>
            <a:pPr marL="285750" indent="-285750">
              <a:spcBef>
                <a:spcPts val="200"/>
              </a:spcBef>
              <a:spcAft>
                <a:spcPts val="300"/>
              </a:spcAft>
              <a:buFont typeface="Arial" panose="020B0604020202020204" pitchFamily="34" charset="0"/>
              <a:buChar char="•"/>
            </a:pPr>
            <a:r>
              <a:rPr lang="en-US" sz="1800">
                <a:latin typeface="Times New Roman" panose="02020603050405020304" pitchFamily="18" charset="0"/>
                <a:cs typeface="Times New Roman" panose="02020603050405020304" pitchFamily="18" charset="0"/>
              </a:rPr>
              <a:t>Settings</a:t>
            </a:r>
          </a:p>
          <a:p>
            <a:pPr marL="285750" indent="-285750">
              <a:spcBef>
                <a:spcPts val="200"/>
              </a:spcBef>
              <a:spcAft>
                <a:spcPts val="300"/>
              </a:spcAft>
              <a:buFont typeface="Arial" panose="020B0604020202020204" pitchFamily="34" charset="0"/>
              <a:buChar char="•"/>
            </a:pPr>
            <a:r>
              <a:rPr lang="en-US">
                <a:latin typeface="Times New Roman" panose="02020603050405020304" pitchFamily="18" charset="0"/>
                <a:cs typeface="Times New Roman" panose="02020603050405020304" pitchFamily="18" charset="0"/>
              </a:rPr>
              <a:t>Snooze Alarm</a:t>
            </a:r>
          </a:p>
          <a:p>
            <a:pPr marL="285750" indent="-285750">
              <a:spcBef>
                <a:spcPts val="200"/>
              </a:spcBef>
              <a:spcAft>
                <a:spcPts val="300"/>
              </a:spcAft>
              <a:buFont typeface="Arial" panose="020B0604020202020204" pitchFamily="34" charset="0"/>
              <a:buChar char="•"/>
            </a:pPr>
            <a:r>
              <a:rPr lang="en-US" sz="1800">
                <a:latin typeface="Times New Roman" panose="02020603050405020304" pitchFamily="18" charset="0"/>
                <a:cs typeface="Times New Roman" panose="02020603050405020304" pitchFamily="18" charset="0"/>
              </a:rPr>
              <a:t>Time</a:t>
            </a:r>
          </a:p>
          <a:p>
            <a:pPr marL="285750" indent="-285750">
              <a:spcBef>
                <a:spcPts val="200"/>
              </a:spcBef>
              <a:spcAft>
                <a:spcPts val="300"/>
              </a:spcAft>
              <a:buFont typeface="Arial" panose="020B0604020202020204" pitchFamily="34" charset="0"/>
              <a:buChar char="•"/>
            </a:pPr>
            <a:r>
              <a:rPr lang="en-US" sz="1800">
                <a:latin typeface="Times New Roman" panose="02020603050405020304" pitchFamily="18" charset="0"/>
                <a:cs typeface="Times New Roman" panose="02020603050405020304" pitchFamily="18" charset="0"/>
              </a:rPr>
              <a:t>Schedule Time</a:t>
            </a:r>
          </a:p>
        </p:txBody>
      </p:sp>
    </p:spTree>
    <p:extLst>
      <p:ext uri="{BB962C8B-B14F-4D97-AF65-F5344CB8AC3E}">
        <p14:creationId xmlns:p14="http://schemas.microsoft.com/office/powerpoint/2010/main" val="34383188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217556"/>
            <a:ext cx="7315200" cy="849244"/>
          </a:xfrm>
        </p:spPr>
        <p:txBody>
          <a:bodyPr/>
          <a:lstStyle/>
          <a:p>
            <a:pPr algn="ctr"/>
            <a:r>
              <a:rPr lang="en-US" sz="3200">
                <a:latin typeface="Times New Roman" panose="02020603050405020304" pitchFamily="18" charset="0"/>
                <a:cs typeface="Times New Roman" panose="02020603050405020304" pitchFamily="18" charset="0"/>
              </a:rPr>
              <a:t>User Interface Design</a:t>
            </a:r>
          </a:p>
        </p:txBody>
      </p:sp>
      <p:sp>
        <p:nvSpPr>
          <p:cNvPr id="8" name="Content Placeholder 7"/>
          <p:cNvSpPr>
            <a:spLocks noGrp="1"/>
          </p:cNvSpPr>
          <p:nvPr>
            <p:ph idx="1"/>
          </p:nvPr>
        </p:nvSpPr>
        <p:spPr>
          <a:xfrm>
            <a:off x="339984" y="1254656"/>
            <a:ext cx="3653182" cy="2105211"/>
          </a:xfrm>
        </p:spPr>
        <p:txBody>
          <a:bodyPr numCol="1">
            <a:normAutofit/>
          </a:bodyPr>
          <a:lstStyle/>
          <a:p>
            <a:pPr marL="0" indent="0">
              <a:spcBef>
                <a:spcPts val="200"/>
              </a:spcBef>
              <a:spcAft>
                <a:spcPts val="300"/>
              </a:spcAft>
              <a:buNone/>
            </a:pPr>
            <a:r>
              <a:rPr lang="en-US" sz="1800" b="1">
                <a:latin typeface="Times New Roman" panose="02020603050405020304" pitchFamily="18" charset="0"/>
                <a:cs typeface="Times New Roman" panose="02020603050405020304" pitchFamily="18" charset="0"/>
              </a:rPr>
              <a:t>Distribution Display: </a:t>
            </a:r>
          </a:p>
          <a:p>
            <a:pPr>
              <a:spcBef>
                <a:spcPts val="200"/>
              </a:spcBef>
              <a:spcAft>
                <a:spcPts val="300"/>
              </a:spcAft>
            </a:pPr>
            <a:r>
              <a:rPr lang="en-US" sz="1800">
                <a:latin typeface="Times New Roman" panose="02020603050405020304" pitchFamily="18" charset="0"/>
                <a:cs typeface="Times New Roman" panose="02020603050405020304" pitchFamily="18" charset="0"/>
              </a:rPr>
              <a:t>Medication List</a:t>
            </a:r>
          </a:p>
          <a:p>
            <a:pPr>
              <a:spcBef>
                <a:spcPts val="200"/>
              </a:spcBef>
              <a:spcAft>
                <a:spcPts val="300"/>
              </a:spcAft>
            </a:pPr>
            <a:r>
              <a:rPr lang="en-US" sz="1800">
                <a:latin typeface="Times New Roman" panose="02020603050405020304" pitchFamily="18" charset="0"/>
                <a:cs typeface="Times New Roman" panose="02020603050405020304" pitchFamily="18" charset="0"/>
              </a:rPr>
              <a:t>Live Camera View</a:t>
            </a:r>
          </a:p>
          <a:p>
            <a:pPr>
              <a:spcBef>
                <a:spcPts val="200"/>
              </a:spcBef>
              <a:spcAft>
                <a:spcPts val="300"/>
              </a:spcAft>
            </a:pPr>
            <a:r>
              <a:rPr lang="en-US" sz="1800">
                <a:latin typeface="Times New Roman" panose="02020603050405020304" pitchFamily="18" charset="0"/>
                <a:cs typeface="Times New Roman" panose="02020603050405020304" pitchFamily="18" charset="0"/>
              </a:rPr>
              <a:t>Unlocks on Interaction</a:t>
            </a:r>
          </a:p>
          <a:p>
            <a:pPr marL="0" indent="0">
              <a:spcBef>
                <a:spcPts val="200"/>
              </a:spcBef>
              <a:spcAft>
                <a:spcPts val="300"/>
              </a:spcAft>
              <a:buNone/>
            </a:pPr>
            <a:endParaRPr lang="en-US" sz="2000">
              <a:latin typeface="Times New Roman" panose="02020603050405020304" pitchFamily="18" charset="0"/>
              <a:cs typeface="Times New Roman" panose="02020603050405020304" pitchFamily="18" charset="0"/>
            </a:endParaRPr>
          </a:p>
          <a:p>
            <a:pPr marL="0" indent="0">
              <a:buNone/>
            </a:pPr>
            <a:endParaRPr lang="en-US" sz="2000">
              <a:latin typeface="Times New Roman" panose="02020603050405020304" pitchFamily="18" charset="0"/>
              <a:cs typeface="Times New Roman" panose="02020603050405020304" pitchFamily="18" charset="0"/>
            </a:endParaRPr>
          </a:p>
          <a:p>
            <a:endParaRPr lang="en-US" sz="2000">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9910561B-9879-25B4-23FB-544C19438EA8}"/>
              </a:ext>
            </a:extLst>
          </p:cNvPr>
          <p:cNvSpPr/>
          <p:nvPr/>
        </p:nvSpPr>
        <p:spPr>
          <a:xfrm>
            <a:off x="6019800" y="6526696"/>
            <a:ext cx="3124200" cy="304800"/>
          </a:xfrm>
          <a:prstGeom prst="rect">
            <a:avLst/>
          </a:prstGeom>
          <a:solidFill>
            <a:srgbClr val="5050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7924800" y="6488668"/>
            <a:ext cx="1219200" cy="738664"/>
          </a:xfrm>
          <a:prstGeom prst="rect">
            <a:avLst/>
          </a:prstGeom>
          <a:noFill/>
        </p:spPr>
        <p:txBody>
          <a:bodyPr wrap="square" rtlCol="0">
            <a:spAutoFit/>
          </a:bodyPr>
          <a:lstStyle/>
          <a:p>
            <a:r>
              <a:rPr lang="en-US" sz="1050"/>
              <a:t>Zarek &amp; Daniel</a:t>
            </a:r>
          </a:p>
          <a:p>
            <a:r>
              <a:rPr lang="en-US" sz="1050"/>
              <a:t>2/2/2023</a:t>
            </a:r>
          </a:p>
          <a:p>
            <a:endParaRPr lang="en-US" sz="1050"/>
          </a:p>
          <a:p>
            <a:r>
              <a:rPr lang="en-US" sz="1050"/>
              <a:t> </a:t>
            </a:r>
          </a:p>
        </p:txBody>
      </p:sp>
      <p:sp>
        <p:nvSpPr>
          <p:cNvPr id="3" name="Rectangle 2">
            <a:extLst>
              <a:ext uri="{FF2B5EF4-FFF2-40B4-BE49-F238E27FC236}">
                <a16:creationId xmlns:a16="http://schemas.microsoft.com/office/drawing/2014/main" id="{5FAAFE7E-2A43-C8A3-05A6-3B6D7E10D3EB}"/>
              </a:ext>
            </a:extLst>
          </p:cNvPr>
          <p:cNvSpPr/>
          <p:nvPr/>
        </p:nvSpPr>
        <p:spPr>
          <a:xfrm>
            <a:off x="4552056" y="1463042"/>
            <a:ext cx="4192172" cy="267286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bg2"/>
                </a:solidFill>
              </a:ln>
            </a:endParaRPr>
          </a:p>
        </p:txBody>
      </p:sp>
      <p:sp>
        <p:nvSpPr>
          <p:cNvPr id="5" name="Rectangle 4">
            <a:extLst>
              <a:ext uri="{FF2B5EF4-FFF2-40B4-BE49-F238E27FC236}">
                <a16:creationId xmlns:a16="http://schemas.microsoft.com/office/drawing/2014/main" id="{23DE7D23-910C-6B95-3407-3409B98274E6}"/>
              </a:ext>
            </a:extLst>
          </p:cNvPr>
          <p:cNvSpPr/>
          <p:nvPr/>
        </p:nvSpPr>
        <p:spPr>
          <a:xfrm>
            <a:off x="4552056" y="1463042"/>
            <a:ext cx="4192172" cy="2672861"/>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0607C151-523B-812F-B257-864E57619E37}"/>
              </a:ext>
            </a:extLst>
          </p:cNvPr>
          <p:cNvSpPr txBox="1"/>
          <p:nvPr/>
        </p:nvSpPr>
        <p:spPr>
          <a:xfrm>
            <a:off x="5696815" y="2077735"/>
            <a:ext cx="2278966" cy="369332"/>
          </a:xfrm>
          <a:prstGeom prst="rect">
            <a:avLst/>
          </a:prstGeom>
          <a:noFill/>
        </p:spPr>
        <p:txBody>
          <a:bodyPr wrap="square" rtlCol="0">
            <a:spAutoFit/>
          </a:bodyPr>
          <a:lstStyle/>
          <a:p>
            <a:r>
              <a:rPr lang="en-US" b="1"/>
              <a:t>Pills Distributed</a:t>
            </a:r>
          </a:p>
        </p:txBody>
      </p:sp>
      <p:sp>
        <p:nvSpPr>
          <p:cNvPr id="9" name="TextBox 8">
            <a:extLst>
              <a:ext uri="{FF2B5EF4-FFF2-40B4-BE49-F238E27FC236}">
                <a16:creationId xmlns:a16="http://schemas.microsoft.com/office/drawing/2014/main" id="{F8E7D2EB-2584-BDAC-95BD-70746DAEDC2B}"/>
              </a:ext>
            </a:extLst>
          </p:cNvPr>
          <p:cNvSpPr txBox="1"/>
          <p:nvPr/>
        </p:nvSpPr>
        <p:spPr>
          <a:xfrm>
            <a:off x="6322826" y="2894531"/>
            <a:ext cx="777240" cy="369332"/>
          </a:xfrm>
          <a:prstGeom prst="rect">
            <a:avLst/>
          </a:prstGeom>
          <a:noFill/>
        </p:spPr>
        <p:txBody>
          <a:bodyPr wrap="square" rtlCol="0">
            <a:spAutoFit/>
          </a:bodyPr>
          <a:lstStyle/>
          <a:p>
            <a:r>
              <a:rPr lang="en-US">
                <a:solidFill>
                  <a:schemeClr val="bg1"/>
                </a:solidFill>
              </a:rPr>
              <a:t>Take</a:t>
            </a:r>
          </a:p>
        </p:txBody>
      </p:sp>
      <p:sp>
        <p:nvSpPr>
          <p:cNvPr id="11" name="TextBox 10">
            <a:extLst>
              <a:ext uri="{FF2B5EF4-FFF2-40B4-BE49-F238E27FC236}">
                <a16:creationId xmlns:a16="http://schemas.microsoft.com/office/drawing/2014/main" id="{929B5486-3CC2-66ED-F204-089113E57EC7}"/>
              </a:ext>
            </a:extLst>
          </p:cNvPr>
          <p:cNvSpPr txBox="1"/>
          <p:nvPr/>
        </p:nvSpPr>
        <p:spPr>
          <a:xfrm>
            <a:off x="4545022" y="1506337"/>
            <a:ext cx="2166424" cy="369332"/>
          </a:xfrm>
          <a:prstGeom prst="rect">
            <a:avLst/>
          </a:prstGeom>
          <a:noFill/>
        </p:spPr>
        <p:txBody>
          <a:bodyPr wrap="square" rtlCol="0">
            <a:spAutoFit/>
          </a:bodyPr>
          <a:lstStyle/>
          <a:p>
            <a:r>
              <a:rPr lang="en-US" b="1"/>
              <a:t>8:15:10 AM</a:t>
            </a:r>
          </a:p>
        </p:txBody>
      </p:sp>
      <p:sp>
        <p:nvSpPr>
          <p:cNvPr id="15" name="TextBox 14">
            <a:extLst>
              <a:ext uri="{FF2B5EF4-FFF2-40B4-BE49-F238E27FC236}">
                <a16:creationId xmlns:a16="http://schemas.microsoft.com/office/drawing/2014/main" id="{863DBA84-0D15-61E4-B057-91A981F4B92D}"/>
              </a:ext>
            </a:extLst>
          </p:cNvPr>
          <p:cNvSpPr txBox="1"/>
          <p:nvPr/>
        </p:nvSpPr>
        <p:spPr>
          <a:xfrm>
            <a:off x="7559025" y="1508550"/>
            <a:ext cx="1244991" cy="369332"/>
          </a:xfrm>
          <a:prstGeom prst="rect">
            <a:avLst/>
          </a:prstGeom>
          <a:noFill/>
        </p:spPr>
        <p:txBody>
          <a:bodyPr wrap="square" rtlCol="0">
            <a:spAutoFit/>
          </a:bodyPr>
          <a:lstStyle/>
          <a:p>
            <a:r>
              <a:rPr lang="en-US" b="1"/>
              <a:t>2/2/2023</a:t>
            </a:r>
          </a:p>
        </p:txBody>
      </p:sp>
      <p:sp>
        <p:nvSpPr>
          <p:cNvPr id="12" name="Arrow: Down 11">
            <a:extLst>
              <a:ext uri="{FF2B5EF4-FFF2-40B4-BE49-F238E27FC236}">
                <a16:creationId xmlns:a16="http://schemas.microsoft.com/office/drawing/2014/main" id="{085BA9ED-70B3-606E-A891-AD1CB20B085F}"/>
              </a:ext>
            </a:extLst>
          </p:cNvPr>
          <p:cNvSpPr/>
          <p:nvPr/>
        </p:nvSpPr>
        <p:spPr>
          <a:xfrm>
            <a:off x="6322826" y="2634923"/>
            <a:ext cx="614290" cy="134980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EF8DA07F-9054-FC2A-3EA7-9DEFA85972CB}"/>
              </a:ext>
            </a:extLst>
          </p:cNvPr>
          <p:cNvSpPr txBox="1"/>
          <p:nvPr/>
        </p:nvSpPr>
        <p:spPr>
          <a:xfrm>
            <a:off x="7237812" y="2962576"/>
            <a:ext cx="1470074" cy="954107"/>
          </a:xfrm>
          <a:prstGeom prst="rect">
            <a:avLst/>
          </a:prstGeom>
          <a:noFill/>
        </p:spPr>
        <p:txBody>
          <a:bodyPr wrap="square" rtlCol="0">
            <a:spAutoFit/>
          </a:bodyPr>
          <a:lstStyle/>
          <a:p>
            <a:r>
              <a:rPr lang="en-US" sz="1400"/>
              <a:t>Medication List:</a:t>
            </a:r>
          </a:p>
          <a:p>
            <a:pPr marL="285750" indent="-285750">
              <a:buFont typeface="Arial" panose="020B0604020202020204" pitchFamily="34" charset="0"/>
              <a:buChar char="•"/>
            </a:pPr>
            <a:r>
              <a:rPr lang="en-US" sz="1400"/>
              <a:t>A</a:t>
            </a:r>
          </a:p>
          <a:p>
            <a:pPr marL="285750" indent="-285750">
              <a:buFont typeface="Arial" panose="020B0604020202020204" pitchFamily="34" charset="0"/>
              <a:buChar char="•"/>
            </a:pPr>
            <a:r>
              <a:rPr lang="en-US" sz="1400"/>
              <a:t>B</a:t>
            </a:r>
          </a:p>
          <a:p>
            <a:pPr marL="285750" indent="-285750">
              <a:buFont typeface="Arial" panose="020B0604020202020204" pitchFamily="34" charset="0"/>
              <a:buChar char="•"/>
            </a:pPr>
            <a:r>
              <a:rPr lang="en-US" sz="1400"/>
              <a:t>C </a:t>
            </a:r>
          </a:p>
        </p:txBody>
      </p:sp>
      <p:sp>
        <p:nvSpPr>
          <p:cNvPr id="14" name="Rectangle 13">
            <a:extLst>
              <a:ext uri="{FF2B5EF4-FFF2-40B4-BE49-F238E27FC236}">
                <a16:creationId xmlns:a16="http://schemas.microsoft.com/office/drawing/2014/main" id="{7A5C75CB-E403-A628-3666-27600A6420D3}"/>
              </a:ext>
            </a:extLst>
          </p:cNvPr>
          <p:cNvSpPr/>
          <p:nvPr/>
        </p:nvSpPr>
        <p:spPr>
          <a:xfrm>
            <a:off x="4761613" y="2835680"/>
            <a:ext cx="1014332" cy="1090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E8501EB7-E523-2BC6-69DB-5B2C7FEB7E3A}"/>
              </a:ext>
            </a:extLst>
          </p:cNvPr>
          <p:cNvSpPr txBox="1"/>
          <p:nvPr/>
        </p:nvSpPr>
        <p:spPr>
          <a:xfrm>
            <a:off x="4777576" y="2504300"/>
            <a:ext cx="1005403" cy="369332"/>
          </a:xfrm>
          <a:prstGeom prst="rect">
            <a:avLst/>
          </a:prstGeom>
          <a:noFill/>
        </p:spPr>
        <p:txBody>
          <a:bodyPr wrap="square" rtlCol="0">
            <a:spAutoFit/>
          </a:bodyPr>
          <a:lstStyle/>
          <a:p>
            <a:r>
              <a:rPr lang="en-US"/>
              <a:t>Camera</a:t>
            </a:r>
          </a:p>
        </p:txBody>
      </p:sp>
      <p:sp>
        <p:nvSpPr>
          <p:cNvPr id="19" name="Rectangle 18">
            <a:extLst>
              <a:ext uri="{FF2B5EF4-FFF2-40B4-BE49-F238E27FC236}">
                <a16:creationId xmlns:a16="http://schemas.microsoft.com/office/drawing/2014/main" id="{72D21E91-6FCA-DDFF-C0F6-6C0936E5FD07}"/>
              </a:ext>
            </a:extLst>
          </p:cNvPr>
          <p:cNvSpPr/>
          <p:nvPr/>
        </p:nvSpPr>
        <p:spPr>
          <a:xfrm>
            <a:off x="144164" y="3569890"/>
            <a:ext cx="4192172" cy="267286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bg2"/>
                </a:solidFill>
              </a:ln>
            </a:endParaRPr>
          </a:p>
        </p:txBody>
      </p:sp>
      <p:sp>
        <p:nvSpPr>
          <p:cNvPr id="20" name="Rectangle 19">
            <a:extLst>
              <a:ext uri="{FF2B5EF4-FFF2-40B4-BE49-F238E27FC236}">
                <a16:creationId xmlns:a16="http://schemas.microsoft.com/office/drawing/2014/main" id="{7B5700C9-8DE7-9759-1727-1C494610D06C}"/>
              </a:ext>
            </a:extLst>
          </p:cNvPr>
          <p:cNvSpPr/>
          <p:nvPr/>
        </p:nvSpPr>
        <p:spPr>
          <a:xfrm>
            <a:off x="144164" y="3569890"/>
            <a:ext cx="4192172" cy="2672861"/>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B38705CD-5434-AD41-A344-C1CD5B1EEFF2}"/>
              </a:ext>
            </a:extLst>
          </p:cNvPr>
          <p:cNvSpPr txBox="1"/>
          <p:nvPr/>
        </p:nvSpPr>
        <p:spPr>
          <a:xfrm>
            <a:off x="1062668" y="4011790"/>
            <a:ext cx="2709788" cy="369332"/>
          </a:xfrm>
          <a:prstGeom prst="rect">
            <a:avLst/>
          </a:prstGeom>
          <a:noFill/>
        </p:spPr>
        <p:txBody>
          <a:bodyPr wrap="square" rtlCol="0">
            <a:spAutoFit/>
          </a:bodyPr>
          <a:lstStyle/>
          <a:p>
            <a:r>
              <a:rPr lang="en-US" b="1"/>
              <a:t>Notifying Caregiver</a:t>
            </a:r>
          </a:p>
        </p:txBody>
      </p:sp>
      <p:sp>
        <p:nvSpPr>
          <p:cNvPr id="22" name="TextBox 21">
            <a:extLst>
              <a:ext uri="{FF2B5EF4-FFF2-40B4-BE49-F238E27FC236}">
                <a16:creationId xmlns:a16="http://schemas.microsoft.com/office/drawing/2014/main" id="{F56CED70-A7EF-1B5E-87C9-E7C5F28593F6}"/>
              </a:ext>
            </a:extLst>
          </p:cNvPr>
          <p:cNvSpPr txBox="1"/>
          <p:nvPr/>
        </p:nvSpPr>
        <p:spPr>
          <a:xfrm>
            <a:off x="1914934" y="5001379"/>
            <a:ext cx="777240" cy="369332"/>
          </a:xfrm>
          <a:prstGeom prst="rect">
            <a:avLst/>
          </a:prstGeom>
          <a:noFill/>
        </p:spPr>
        <p:txBody>
          <a:bodyPr wrap="square" rtlCol="0">
            <a:spAutoFit/>
          </a:bodyPr>
          <a:lstStyle/>
          <a:p>
            <a:r>
              <a:rPr lang="en-US">
                <a:solidFill>
                  <a:schemeClr val="bg1"/>
                </a:solidFill>
              </a:rPr>
              <a:t>Take</a:t>
            </a:r>
          </a:p>
        </p:txBody>
      </p:sp>
      <p:sp>
        <p:nvSpPr>
          <p:cNvPr id="23" name="TextBox 22">
            <a:extLst>
              <a:ext uri="{FF2B5EF4-FFF2-40B4-BE49-F238E27FC236}">
                <a16:creationId xmlns:a16="http://schemas.microsoft.com/office/drawing/2014/main" id="{BBAEC03E-A1FA-7E13-EC91-46D20D67DCB2}"/>
              </a:ext>
            </a:extLst>
          </p:cNvPr>
          <p:cNvSpPr txBox="1"/>
          <p:nvPr/>
        </p:nvSpPr>
        <p:spPr>
          <a:xfrm>
            <a:off x="137130" y="3613185"/>
            <a:ext cx="2166424" cy="369332"/>
          </a:xfrm>
          <a:prstGeom prst="rect">
            <a:avLst/>
          </a:prstGeom>
          <a:noFill/>
        </p:spPr>
        <p:txBody>
          <a:bodyPr wrap="square" rtlCol="0">
            <a:spAutoFit/>
          </a:bodyPr>
          <a:lstStyle/>
          <a:p>
            <a:r>
              <a:rPr lang="en-US" b="1"/>
              <a:t>8:15:10 AM</a:t>
            </a:r>
          </a:p>
        </p:txBody>
      </p:sp>
      <p:sp>
        <p:nvSpPr>
          <p:cNvPr id="24" name="TextBox 23">
            <a:extLst>
              <a:ext uri="{FF2B5EF4-FFF2-40B4-BE49-F238E27FC236}">
                <a16:creationId xmlns:a16="http://schemas.microsoft.com/office/drawing/2014/main" id="{678F9221-47F9-566C-C851-2A72EF0D638A}"/>
              </a:ext>
            </a:extLst>
          </p:cNvPr>
          <p:cNvSpPr txBox="1"/>
          <p:nvPr/>
        </p:nvSpPr>
        <p:spPr>
          <a:xfrm>
            <a:off x="3151133" y="3615398"/>
            <a:ext cx="1244991" cy="369332"/>
          </a:xfrm>
          <a:prstGeom prst="rect">
            <a:avLst/>
          </a:prstGeom>
          <a:noFill/>
        </p:spPr>
        <p:txBody>
          <a:bodyPr wrap="square" rtlCol="0">
            <a:spAutoFit/>
          </a:bodyPr>
          <a:lstStyle/>
          <a:p>
            <a:r>
              <a:rPr lang="en-US" b="1"/>
              <a:t>2/2/2023</a:t>
            </a:r>
          </a:p>
        </p:txBody>
      </p:sp>
      <p:sp>
        <p:nvSpPr>
          <p:cNvPr id="25" name="TextBox 24">
            <a:extLst>
              <a:ext uri="{FF2B5EF4-FFF2-40B4-BE49-F238E27FC236}">
                <a16:creationId xmlns:a16="http://schemas.microsoft.com/office/drawing/2014/main" id="{D1895A50-ABC3-BB3A-C347-A1E6DF69F4FF}"/>
              </a:ext>
            </a:extLst>
          </p:cNvPr>
          <p:cNvSpPr txBox="1"/>
          <p:nvPr/>
        </p:nvSpPr>
        <p:spPr>
          <a:xfrm>
            <a:off x="2896156" y="4903055"/>
            <a:ext cx="1470074" cy="954107"/>
          </a:xfrm>
          <a:prstGeom prst="rect">
            <a:avLst/>
          </a:prstGeom>
          <a:noFill/>
        </p:spPr>
        <p:txBody>
          <a:bodyPr wrap="square" rtlCol="0">
            <a:spAutoFit/>
          </a:bodyPr>
          <a:lstStyle/>
          <a:p>
            <a:r>
              <a:rPr lang="en-US" sz="1400"/>
              <a:t>Medication List:</a:t>
            </a:r>
          </a:p>
          <a:p>
            <a:pPr marL="285750" indent="-285750">
              <a:buFont typeface="Arial" panose="020B0604020202020204" pitchFamily="34" charset="0"/>
              <a:buChar char="•"/>
            </a:pPr>
            <a:r>
              <a:rPr lang="en-US" sz="1400"/>
              <a:t>A</a:t>
            </a:r>
          </a:p>
          <a:p>
            <a:pPr marL="285750" indent="-285750">
              <a:buFont typeface="Arial" panose="020B0604020202020204" pitchFamily="34" charset="0"/>
              <a:buChar char="•"/>
            </a:pPr>
            <a:r>
              <a:rPr lang="en-US" sz="1400"/>
              <a:t>B</a:t>
            </a:r>
          </a:p>
          <a:p>
            <a:pPr marL="285750" indent="-285750">
              <a:buFont typeface="Arial" panose="020B0604020202020204" pitchFamily="34" charset="0"/>
              <a:buChar char="•"/>
            </a:pPr>
            <a:r>
              <a:rPr lang="en-US" sz="1400"/>
              <a:t>C </a:t>
            </a:r>
          </a:p>
        </p:txBody>
      </p:sp>
      <p:sp>
        <p:nvSpPr>
          <p:cNvPr id="26" name="Rectangle 25">
            <a:extLst>
              <a:ext uri="{FF2B5EF4-FFF2-40B4-BE49-F238E27FC236}">
                <a16:creationId xmlns:a16="http://schemas.microsoft.com/office/drawing/2014/main" id="{3997D7B4-85AF-9E1B-89F1-44B6B0760FEF}"/>
              </a:ext>
            </a:extLst>
          </p:cNvPr>
          <p:cNvSpPr/>
          <p:nvPr/>
        </p:nvSpPr>
        <p:spPr>
          <a:xfrm>
            <a:off x="353721" y="4942528"/>
            <a:ext cx="1014332" cy="1090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10DE5036-8D2C-E427-DF84-B765D4AF1DF1}"/>
              </a:ext>
            </a:extLst>
          </p:cNvPr>
          <p:cNvSpPr txBox="1"/>
          <p:nvPr/>
        </p:nvSpPr>
        <p:spPr>
          <a:xfrm>
            <a:off x="409542" y="4598542"/>
            <a:ext cx="1005403" cy="369332"/>
          </a:xfrm>
          <a:prstGeom prst="rect">
            <a:avLst/>
          </a:prstGeom>
          <a:noFill/>
        </p:spPr>
        <p:txBody>
          <a:bodyPr wrap="square" rtlCol="0">
            <a:spAutoFit/>
          </a:bodyPr>
          <a:lstStyle/>
          <a:p>
            <a:r>
              <a:rPr lang="en-US"/>
              <a:t>Before:</a:t>
            </a:r>
          </a:p>
        </p:txBody>
      </p:sp>
      <p:sp>
        <p:nvSpPr>
          <p:cNvPr id="28" name="TextBox 27">
            <a:extLst>
              <a:ext uri="{FF2B5EF4-FFF2-40B4-BE49-F238E27FC236}">
                <a16:creationId xmlns:a16="http://schemas.microsoft.com/office/drawing/2014/main" id="{F2209941-E6DA-D035-3A2D-33228745D11D}"/>
              </a:ext>
            </a:extLst>
          </p:cNvPr>
          <p:cNvSpPr txBox="1"/>
          <p:nvPr/>
        </p:nvSpPr>
        <p:spPr>
          <a:xfrm>
            <a:off x="1281303" y="4316110"/>
            <a:ext cx="2397369" cy="307777"/>
          </a:xfrm>
          <a:prstGeom prst="rect">
            <a:avLst/>
          </a:prstGeom>
          <a:noFill/>
        </p:spPr>
        <p:txBody>
          <a:bodyPr wrap="square" rtlCol="0">
            <a:spAutoFit/>
          </a:bodyPr>
          <a:lstStyle/>
          <a:p>
            <a:r>
              <a:rPr lang="en-US" sz="1400"/>
              <a:t>Next Time: 12:00PM</a:t>
            </a:r>
          </a:p>
        </p:txBody>
      </p:sp>
      <p:sp>
        <p:nvSpPr>
          <p:cNvPr id="29" name="Rectangle 28">
            <a:extLst>
              <a:ext uri="{FF2B5EF4-FFF2-40B4-BE49-F238E27FC236}">
                <a16:creationId xmlns:a16="http://schemas.microsoft.com/office/drawing/2014/main" id="{DDFADBB4-F76F-C8A2-C710-FD77A04A4E9F}"/>
              </a:ext>
            </a:extLst>
          </p:cNvPr>
          <p:cNvSpPr/>
          <p:nvPr/>
        </p:nvSpPr>
        <p:spPr>
          <a:xfrm>
            <a:off x="1532476" y="4942528"/>
            <a:ext cx="1014332" cy="1090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3957ADC9-AF14-E069-76DF-34F3A8E26697}"/>
              </a:ext>
            </a:extLst>
          </p:cNvPr>
          <p:cNvSpPr txBox="1"/>
          <p:nvPr/>
        </p:nvSpPr>
        <p:spPr>
          <a:xfrm>
            <a:off x="1686771" y="4585504"/>
            <a:ext cx="1005403" cy="369332"/>
          </a:xfrm>
          <a:prstGeom prst="rect">
            <a:avLst/>
          </a:prstGeom>
          <a:noFill/>
        </p:spPr>
        <p:txBody>
          <a:bodyPr wrap="square" rtlCol="0">
            <a:spAutoFit/>
          </a:bodyPr>
          <a:lstStyle/>
          <a:p>
            <a:r>
              <a:rPr lang="en-US"/>
              <a:t>After:</a:t>
            </a:r>
          </a:p>
        </p:txBody>
      </p:sp>
      <p:sp>
        <p:nvSpPr>
          <p:cNvPr id="31" name="Oval 30">
            <a:extLst>
              <a:ext uri="{FF2B5EF4-FFF2-40B4-BE49-F238E27FC236}">
                <a16:creationId xmlns:a16="http://schemas.microsoft.com/office/drawing/2014/main" id="{B43BF39B-9633-465C-BBC9-D489FFC52E82}"/>
              </a:ext>
            </a:extLst>
          </p:cNvPr>
          <p:cNvSpPr/>
          <p:nvPr/>
        </p:nvSpPr>
        <p:spPr>
          <a:xfrm>
            <a:off x="3132965" y="4316110"/>
            <a:ext cx="1044960" cy="5429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C00B4ACD-198F-0DEC-43CF-41E63E88B17A}"/>
              </a:ext>
            </a:extLst>
          </p:cNvPr>
          <p:cNvSpPr txBox="1"/>
          <p:nvPr/>
        </p:nvSpPr>
        <p:spPr>
          <a:xfrm>
            <a:off x="3270267" y="4413876"/>
            <a:ext cx="1005402" cy="369332"/>
          </a:xfrm>
          <a:prstGeom prst="rect">
            <a:avLst/>
          </a:prstGeom>
          <a:noFill/>
        </p:spPr>
        <p:txBody>
          <a:bodyPr wrap="square" rtlCol="0">
            <a:spAutoFit/>
          </a:bodyPr>
          <a:lstStyle/>
          <a:p>
            <a:r>
              <a:rPr lang="en-US">
                <a:solidFill>
                  <a:schemeClr val="bg1"/>
                </a:solidFill>
              </a:rPr>
              <a:t>DONE</a:t>
            </a:r>
            <a:r>
              <a:rPr lang="en-US"/>
              <a:t>E</a:t>
            </a:r>
          </a:p>
        </p:txBody>
      </p:sp>
      <p:sp>
        <p:nvSpPr>
          <p:cNvPr id="33" name="TextBox 32">
            <a:extLst>
              <a:ext uri="{FF2B5EF4-FFF2-40B4-BE49-F238E27FC236}">
                <a16:creationId xmlns:a16="http://schemas.microsoft.com/office/drawing/2014/main" id="{1DF4DE7F-4286-24EF-539B-5A1220A9390C}"/>
              </a:ext>
            </a:extLst>
          </p:cNvPr>
          <p:cNvSpPr txBox="1"/>
          <p:nvPr/>
        </p:nvSpPr>
        <p:spPr>
          <a:xfrm>
            <a:off x="4977017" y="4271529"/>
            <a:ext cx="3305907" cy="1733808"/>
          </a:xfrm>
          <a:prstGeom prst="rect">
            <a:avLst/>
          </a:prstGeom>
          <a:noFill/>
        </p:spPr>
        <p:txBody>
          <a:bodyPr wrap="square" rtlCol="0">
            <a:spAutoFit/>
          </a:bodyPr>
          <a:lstStyle/>
          <a:p>
            <a:pPr marL="0" indent="0">
              <a:spcBef>
                <a:spcPts val="200"/>
              </a:spcBef>
              <a:spcAft>
                <a:spcPts val="300"/>
              </a:spcAft>
              <a:buNone/>
            </a:pPr>
            <a:r>
              <a:rPr lang="en-US" sz="1800" b="1">
                <a:latin typeface="Times New Roman" panose="02020603050405020304" pitchFamily="18" charset="0"/>
                <a:cs typeface="Times New Roman" panose="02020603050405020304" pitchFamily="18" charset="0"/>
              </a:rPr>
              <a:t>Acknowledgement Display: </a:t>
            </a:r>
          </a:p>
          <a:p>
            <a:pPr marL="285750" indent="-285750">
              <a:spcBef>
                <a:spcPts val="200"/>
              </a:spcBef>
              <a:spcAft>
                <a:spcPts val="300"/>
              </a:spcAft>
              <a:buFont typeface="Arial" panose="020B0604020202020204" pitchFamily="34" charset="0"/>
              <a:buChar char="•"/>
            </a:pPr>
            <a:r>
              <a:rPr lang="en-US">
                <a:latin typeface="Times New Roman" panose="02020603050405020304" pitchFamily="18" charset="0"/>
                <a:cs typeface="Times New Roman" panose="02020603050405020304" pitchFamily="18" charset="0"/>
              </a:rPr>
              <a:t>Confirmation Message</a:t>
            </a:r>
          </a:p>
          <a:p>
            <a:pPr marL="285750" indent="-285750">
              <a:spcBef>
                <a:spcPts val="200"/>
              </a:spcBef>
              <a:spcAft>
                <a:spcPts val="300"/>
              </a:spcAft>
              <a:buFont typeface="Arial" panose="020B0604020202020204" pitchFamily="34" charset="0"/>
              <a:buChar char="•"/>
            </a:pPr>
            <a:r>
              <a:rPr lang="en-US" sz="1800">
                <a:latin typeface="Times New Roman" panose="02020603050405020304" pitchFamily="18" charset="0"/>
                <a:cs typeface="Times New Roman" panose="02020603050405020304" pitchFamily="18" charset="0"/>
              </a:rPr>
              <a:t>Next Medication Time</a:t>
            </a:r>
          </a:p>
          <a:p>
            <a:pPr marL="285750" indent="-285750">
              <a:spcBef>
                <a:spcPts val="200"/>
              </a:spcBef>
              <a:spcAft>
                <a:spcPts val="300"/>
              </a:spcAft>
              <a:buFont typeface="Arial" panose="020B0604020202020204" pitchFamily="34" charset="0"/>
              <a:buChar char="•"/>
            </a:pPr>
            <a:r>
              <a:rPr lang="en-US" sz="1800">
                <a:latin typeface="Times New Roman" panose="02020603050405020304" pitchFamily="18" charset="0"/>
                <a:cs typeface="Times New Roman" panose="02020603050405020304" pitchFamily="18" charset="0"/>
              </a:rPr>
              <a:t>Medication List</a:t>
            </a:r>
          </a:p>
          <a:p>
            <a:pPr marL="285750" indent="-285750">
              <a:spcBef>
                <a:spcPts val="200"/>
              </a:spcBef>
              <a:spcAft>
                <a:spcPts val="300"/>
              </a:spcAft>
              <a:buFont typeface="Arial" panose="020B0604020202020204" pitchFamily="34" charset="0"/>
              <a:buChar char="•"/>
            </a:pPr>
            <a:r>
              <a:rPr lang="en-US" sz="1800">
                <a:latin typeface="Times New Roman" panose="02020603050405020304" pitchFamily="18" charset="0"/>
                <a:cs typeface="Times New Roman" panose="02020603050405020304" pitchFamily="18" charset="0"/>
              </a:rPr>
              <a:t>Before &amp; After Picture</a:t>
            </a:r>
          </a:p>
        </p:txBody>
      </p:sp>
    </p:spTree>
    <p:extLst>
      <p:ext uri="{BB962C8B-B14F-4D97-AF65-F5344CB8AC3E}">
        <p14:creationId xmlns:p14="http://schemas.microsoft.com/office/powerpoint/2010/main" val="24061876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217556"/>
            <a:ext cx="7315200" cy="849244"/>
          </a:xfrm>
        </p:spPr>
        <p:txBody>
          <a:bodyPr/>
          <a:lstStyle/>
          <a:p>
            <a:pPr algn="ctr"/>
            <a:r>
              <a:rPr lang="en-US" sz="3200">
                <a:latin typeface="Times New Roman" panose="02020603050405020304" pitchFamily="18" charset="0"/>
                <a:cs typeface="Times New Roman" panose="02020603050405020304" pitchFamily="18" charset="0"/>
              </a:rPr>
              <a:t>Web Application Features</a:t>
            </a:r>
          </a:p>
        </p:txBody>
      </p:sp>
      <p:sp>
        <p:nvSpPr>
          <p:cNvPr id="8" name="Content Placeholder 7"/>
          <p:cNvSpPr>
            <a:spLocks noGrp="1"/>
          </p:cNvSpPr>
          <p:nvPr>
            <p:ph idx="1"/>
          </p:nvPr>
        </p:nvSpPr>
        <p:spPr>
          <a:xfrm>
            <a:off x="339984" y="1254657"/>
            <a:ext cx="3653182" cy="1847132"/>
          </a:xfrm>
        </p:spPr>
        <p:txBody>
          <a:bodyPr numCol="1">
            <a:normAutofit/>
          </a:bodyPr>
          <a:lstStyle/>
          <a:p>
            <a:pPr marL="0" indent="0">
              <a:spcBef>
                <a:spcPts val="200"/>
              </a:spcBef>
              <a:spcAft>
                <a:spcPts val="300"/>
              </a:spcAft>
              <a:buNone/>
            </a:pPr>
            <a:r>
              <a:rPr lang="en-US" sz="1800" b="1">
                <a:latin typeface="Times New Roman" panose="02020603050405020304" pitchFamily="18" charset="0"/>
                <a:cs typeface="Times New Roman" panose="02020603050405020304" pitchFamily="18" charset="0"/>
              </a:rPr>
              <a:t>Web/Phone Application</a:t>
            </a:r>
          </a:p>
          <a:p>
            <a:pPr>
              <a:spcBef>
                <a:spcPts val="200"/>
              </a:spcBef>
              <a:spcAft>
                <a:spcPts val="300"/>
              </a:spcAft>
            </a:pPr>
            <a:r>
              <a:rPr lang="en-US" sz="1800">
                <a:latin typeface="Times New Roman" panose="02020603050405020304" pitchFamily="18" charset="0"/>
                <a:cs typeface="Times New Roman" panose="02020603050405020304" pitchFamily="18" charset="0"/>
              </a:rPr>
              <a:t>Medication Notifications</a:t>
            </a:r>
          </a:p>
          <a:p>
            <a:pPr lvl="1">
              <a:spcBef>
                <a:spcPts val="200"/>
              </a:spcBef>
              <a:spcAft>
                <a:spcPts val="300"/>
              </a:spcAft>
            </a:pPr>
            <a:r>
              <a:rPr lang="en-US" sz="1400">
                <a:latin typeface="Times New Roman" panose="02020603050405020304" pitchFamily="18" charset="0"/>
                <a:cs typeface="Times New Roman" panose="02020603050405020304" pitchFamily="18" charset="0"/>
              </a:rPr>
              <a:t>Notified if patient has/has not taken their medication yet</a:t>
            </a:r>
          </a:p>
          <a:p>
            <a:pPr lvl="1">
              <a:spcBef>
                <a:spcPts val="200"/>
              </a:spcBef>
              <a:spcAft>
                <a:spcPts val="300"/>
              </a:spcAft>
            </a:pPr>
            <a:r>
              <a:rPr lang="en-US" sz="1400">
                <a:latin typeface="Times New Roman" panose="02020603050405020304" pitchFamily="18" charset="0"/>
                <a:cs typeface="Times New Roman" panose="02020603050405020304" pitchFamily="18" charset="0"/>
              </a:rPr>
              <a:t>List patient’s medication for upcoming period</a:t>
            </a:r>
            <a:endParaRPr lang="en-US" sz="1200">
              <a:latin typeface="Times New Roman" panose="02020603050405020304" pitchFamily="18" charset="0"/>
              <a:cs typeface="Times New Roman" panose="02020603050405020304" pitchFamily="18" charset="0"/>
            </a:endParaRPr>
          </a:p>
          <a:p>
            <a:pPr>
              <a:spcBef>
                <a:spcPts val="200"/>
              </a:spcBef>
              <a:spcAft>
                <a:spcPts val="300"/>
              </a:spcAft>
            </a:pPr>
            <a:endParaRPr lang="en-US" sz="2000">
              <a:latin typeface="Times New Roman" panose="02020603050405020304" pitchFamily="18" charset="0"/>
              <a:cs typeface="Times New Roman" panose="02020603050405020304" pitchFamily="18" charset="0"/>
            </a:endParaRPr>
          </a:p>
          <a:p>
            <a:pPr marL="0" indent="0">
              <a:buNone/>
            </a:pPr>
            <a:endParaRPr lang="en-US" sz="2000">
              <a:latin typeface="Times New Roman" panose="02020603050405020304" pitchFamily="18" charset="0"/>
              <a:cs typeface="Times New Roman" panose="02020603050405020304" pitchFamily="18" charset="0"/>
            </a:endParaRPr>
          </a:p>
          <a:p>
            <a:endParaRPr lang="en-US" sz="2000">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9910561B-9879-25B4-23FB-544C19438EA8}"/>
              </a:ext>
            </a:extLst>
          </p:cNvPr>
          <p:cNvSpPr/>
          <p:nvPr/>
        </p:nvSpPr>
        <p:spPr>
          <a:xfrm>
            <a:off x="6019800" y="6526696"/>
            <a:ext cx="3124200" cy="304800"/>
          </a:xfrm>
          <a:prstGeom prst="rect">
            <a:avLst/>
          </a:prstGeom>
          <a:solidFill>
            <a:srgbClr val="5050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303BDBD-51FA-51E9-EFD7-D2747C2C20AE}"/>
              </a:ext>
            </a:extLst>
          </p:cNvPr>
          <p:cNvSpPr/>
          <p:nvPr/>
        </p:nvSpPr>
        <p:spPr>
          <a:xfrm>
            <a:off x="5036264" y="1416424"/>
            <a:ext cx="3421936" cy="4530344"/>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7924800" y="6462164"/>
            <a:ext cx="1219200" cy="738664"/>
          </a:xfrm>
          <a:prstGeom prst="rect">
            <a:avLst/>
          </a:prstGeom>
          <a:noFill/>
        </p:spPr>
        <p:txBody>
          <a:bodyPr wrap="square" rtlCol="0">
            <a:spAutoFit/>
          </a:bodyPr>
          <a:lstStyle/>
          <a:p>
            <a:r>
              <a:rPr lang="en-US" sz="1050"/>
              <a:t>Stephen Fransen</a:t>
            </a:r>
          </a:p>
          <a:p>
            <a:r>
              <a:rPr lang="en-US" sz="1050"/>
              <a:t>2/2/2023</a:t>
            </a:r>
          </a:p>
          <a:p>
            <a:endParaRPr lang="en-US" sz="1050"/>
          </a:p>
          <a:p>
            <a:r>
              <a:rPr lang="en-US" sz="1050"/>
              <a:t> </a:t>
            </a:r>
          </a:p>
        </p:txBody>
      </p:sp>
      <p:sp>
        <p:nvSpPr>
          <p:cNvPr id="18" name="Rectangle 17">
            <a:extLst>
              <a:ext uri="{FF2B5EF4-FFF2-40B4-BE49-F238E27FC236}">
                <a16:creationId xmlns:a16="http://schemas.microsoft.com/office/drawing/2014/main" id="{8E625A20-B623-5A95-0FC1-7FC9287AB87A}"/>
              </a:ext>
            </a:extLst>
          </p:cNvPr>
          <p:cNvSpPr/>
          <p:nvPr/>
        </p:nvSpPr>
        <p:spPr>
          <a:xfrm>
            <a:off x="5172243" y="2832847"/>
            <a:ext cx="3138039" cy="14702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AC20335F-7686-2512-E5D4-73D757B2A48D}"/>
              </a:ext>
            </a:extLst>
          </p:cNvPr>
          <p:cNvSpPr/>
          <p:nvPr/>
        </p:nvSpPr>
        <p:spPr>
          <a:xfrm>
            <a:off x="5172243" y="4558486"/>
            <a:ext cx="3138039" cy="12416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76E4E50B-B824-11E2-2F77-39F2B2D67D08}"/>
              </a:ext>
            </a:extLst>
          </p:cNvPr>
          <p:cNvSpPr/>
          <p:nvPr/>
        </p:nvSpPr>
        <p:spPr>
          <a:xfrm>
            <a:off x="5025399" y="1424500"/>
            <a:ext cx="3421936" cy="7455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CCB8660F-CC08-C310-AF63-E54B3C9AF050}"/>
              </a:ext>
            </a:extLst>
          </p:cNvPr>
          <p:cNvSpPr txBox="1"/>
          <p:nvPr/>
        </p:nvSpPr>
        <p:spPr>
          <a:xfrm>
            <a:off x="5014534" y="1440532"/>
            <a:ext cx="1285435" cy="646331"/>
          </a:xfrm>
          <a:prstGeom prst="rect">
            <a:avLst/>
          </a:prstGeom>
          <a:noFill/>
        </p:spPr>
        <p:txBody>
          <a:bodyPr wrap="square" rtlCol="0">
            <a:spAutoFit/>
          </a:bodyPr>
          <a:lstStyle/>
          <a:p>
            <a:pPr algn="ctr"/>
            <a:r>
              <a:rPr lang="en-US">
                <a:solidFill>
                  <a:schemeClr val="bg1"/>
                </a:solidFill>
              </a:rPr>
              <a:t>Morning: </a:t>
            </a:r>
          </a:p>
          <a:p>
            <a:pPr algn="ctr"/>
            <a:r>
              <a:rPr lang="en-US">
                <a:solidFill>
                  <a:schemeClr val="bg1"/>
                </a:solidFill>
              </a:rPr>
              <a:t>8:15 am</a:t>
            </a:r>
          </a:p>
        </p:txBody>
      </p:sp>
      <p:sp>
        <p:nvSpPr>
          <p:cNvPr id="37" name="TextBox 36">
            <a:extLst>
              <a:ext uri="{FF2B5EF4-FFF2-40B4-BE49-F238E27FC236}">
                <a16:creationId xmlns:a16="http://schemas.microsoft.com/office/drawing/2014/main" id="{387DE3DA-7D2B-A55C-4307-0C126E5D6731}"/>
              </a:ext>
            </a:extLst>
          </p:cNvPr>
          <p:cNvSpPr txBox="1"/>
          <p:nvPr/>
        </p:nvSpPr>
        <p:spPr>
          <a:xfrm>
            <a:off x="6088216" y="1429670"/>
            <a:ext cx="1285435" cy="646331"/>
          </a:xfrm>
          <a:prstGeom prst="rect">
            <a:avLst/>
          </a:prstGeom>
          <a:noFill/>
        </p:spPr>
        <p:txBody>
          <a:bodyPr wrap="square" rtlCol="0">
            <a:spAutoFit/>
          </a:bodyPr>
          <a:lstStyle/>
          <a:p>
            <a:pPr algn="ctr"/>
            <a:r>
              <a:rPr lang="en-US">
                <a:solidFill>
                  <a:schemeClr val="bg1"/>
                </a:solidFill>
              </a:rPr>
              <a:t>Evening: </a:t>
            </a:r>
          </a:p>
          <a:p>
            <a:pPr algn="ctr"/>
            <a:r>
              <a:rPr lang="en-US">
                <a:solidFill>
                  <a:schemeClr val="bg1"/>
                </a:solidFill>
              </a:rPr>
              <a:t>10:00 pm</a:t>
            </a:r>
          </a:p>
        </p:txBody>
      </p:sp>
      <p:sp>
        <p:nvSpPr>
          <p:cNvPr id="38" name="TextBox 37">
            <a:extLst>
              <a:ext uri="{FF2B5EF4-FFF2-40B4-BE49-F238E27FC236}">
                <a16:creationId xmlns:a16="http://schemas.microsoft.com/office/drawing/2014/main" id="{632031A5-6BD1-C4D5-AB75-8B13C5F15969}"/>
              </a:ext>
            </a:extLst>
          </p:cNvPr>
          <p:cNvSpPr txBox="1"/>
          <p:nvPr/>
        </p:nvSpPr>
        <p:spPr>
          <a:xfrm>
            <a:off x="7172765" y="1424500"/>
            <a:ext cx="1285435" cy="646331"/>
          </a:xfrm>
          <a:prstGeom prst="rect">
            <a:avLst/>
          </a:prstGeom>
          <a:noFill/>
        </p:spPr>
        <p:txBody>
          <a:bodyPr wrap="square" rtlCol="0">
            <a:spAutoFit/>
          </a:bodyPr>
          <a:lstStyle/>
          <a:p>
            <a:pPr algn="ctr"/>
            <a:r>
              <a:rPr lang="en-US">
                <a:solidFill>
                  <a:schemeClr val="bg1"/>
                </a:solidFill>
              </a:rPr>
              <a:t>Night:</a:t>
            </a:r>
          </a:p>
          <a:p>
            <a:pPr algn="ctr"/>
            <a:r>
              <a:rPr lang="en-US">
                <a:solidFill>
                  <a:schemeClr val="bg1"/>
                </a:solidFill>
              </a:rPr>
              <a:t>8:00 pm</a:t>
            </a:r>
          </a:p>
        </p:txBody>
      </p:sp>
      <p:sp>
        <p:nvSpPr>
          <p:cNvPr id="39" name="TextBox 38">
            <a:extLst>
              <a:ext uri="{FF2B5EF4-FFF2-40B4-BE49-F238E27FC236}">
                <a16:creationId xmlns:a16="http://schemas.microsoft.com/office/drawing/2014/main" id="{AEB5EEAD-F728-B29D-5BD6-7B6ABE706B53}"/>
              </a:ext>
            </a:extLst>
          </p:cNvPr>
          <p:cNvSpPr txBox="1"/>
          <p:nvPr/>
        </p:nvSpPr>
        <p:spPr>
          <a:xfrm>
            <a:off x="5238309" y="3244787"/>
            <a:ext cx="2985247" cy="646331"/>
          </a:xfrm>
          <a:prstGeom prst="rect">
            <a:avLst/>
          </a:prstGeom>
          <a:noFill/>
        </p:spPr>
        <p:txBody>
          <a:bodyPr wrap="square" rtlCol="0">
            <a:spAutoFit/>
          </a:bodyPr>
          <a:lstStyle/>
          <a:p>
            <a:pPr algn="ctr"/>
            <a:r>
              <a:rPr lang="en-US">
                <a:solidFill>
                  <a:schemeClr val="bg1"/>
                </a:solidFill>
              </a:rPr>
              <a:t>Patient has not taken their morning medication</a:t>
            </a:r>
          </a:p>
        </p:txBody>
      </p:sp>
      <p:sp>
        <p:nvSpPr>
          <p:cNvPr id="40" name="TextBox 39">
            <a:extLst>
              <a:ext uri="{FF2B5EF4-FFF2-40B4-BE49-F238E27FC236}">
                <a16:creationId xmlns:a16="http://schemas.microsoft.com/office/drawing/2014/main" id="{FD0F7AE6-C830-5E04-FE89-115E0EF82DE6}"/>
              </a:ext>
            </a:extLst>
          </p:cNvPr>
          <p:cNvSpPr txBox="1"/>
          <p:nvPr/>
        </p:nvSpPr>
        <p:spPr>
          <a:xfrm>
            <a:off x="5248639" y="4558486"/>
            <a:ext cx="2985246" cy="1200329"/>
          </a:xfrm>
          <a:prstGeom prst="rect">
            <a:avLst/>
          </a:prstGeom>
          <a:noFill/>
        </p:spPr>
        <p:txBody>
          <a:bodyPr wrap="square" rtlCol="0">
            <a:spAutoFit/>
          </a:bodyPr>
          <a:lstStyle/>
          <a:p>
            <a:r>
              <a:rPr lang="en-US">
                <a:solidFill>
                  <a:schemeClr val="bg1"/>
                </a:solidFill>
              </a:rPr>
              <a:t>Patient’s Morning Medication</a:t>
            </a:r>
          </a:p>
          <a:p>
            <a:pPr marL="285750" indent="-285750">
              <a:buFont typeface="Arial" panose="020B0604020202020204" pitchFamily="34" charset="0"/>
              <a:buChar char="•"/>
            </a:pPr>
            <a:r>
              <a:rPr lang="en-US">
                <a:solidFill>
                  <a:schemeClr val="bg1"/>
                </a:solidFill>
              </a:rPr>
              <a:t>A</a:t>
            </a:r>
          </a:p>
          <a:p>
            <a:pPr marL="285750" indent="-285750">
              <a:buFont typeface="Arial" panose="020B0604020202020204" pitchFamily="34" charset="0"/>
              <a:buChar char="•"/>
            </a:pPr>
            <a:r>
              <a:rPr lang="en-US">
                <a:solidFill>
                  <a:schemeClr val="bg1"/>
                </a:solidFill>
              </a:rPr>
              <a:t>B</a:t>
            </a:r>
          </a:p>
        </p:txBody>
      </p:sp>
    </p:spTree>
    <p:extLst>
      <p:ext uri="{BB962C8B-B14F-4D97-AF65-F5344CB8AC3E}">
        <p14:creationId xmlns:p14="http://schemas.microsoft.com/office/powerpoint/2010/main" val="14363292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217556"/>
            <a:ext cx="7315200" cy="849244"/>
          </a:xfrm>
        </p:spPr>
        <p:txBody>
          <a:bodyPr/>
          <a:lstStyle/>
          <a:p>
            <a:pPr algn="ctr"/>
            <a:r>
              <a:rPr lang="en-US" sz="3200">
                <a:latin typeface="Times New Roman" panose="02020603050405020304" pitchFamily="18" charset="0"/>
                <a:cs typeface="Times New Roman" panose="02020603050405020304" pitchFamily="18" charset="0"/>
              </a:rPr>
              <a:t>Web Application Features</a:t>
            </a:r>
          </a:p>
        </p:txBody>
      </p:sp>
      <p:sp>
        <p:nvSpPr>
          <p:cNvPr id="8" name="Content Placeholder 7"/>
          <p:cNvSpPr>
            <a:spLocks noGrp="1"/>
          </p:cNvSpPr>
          <p:nvPr>
            <p:ph idx="1"/>
          </p:nvPr>
        </p:nvSpPr>
        <p:spPr>
          <a:xfrm>
            <a:off x="339984" y="1254656"/>
            <a:ext cx="3653182" cy="2940825"/>
          </a:xfrm>
        </p:spPr>
        <p:txBody>
          <a:bodyPr numCol="1">
            <a:normAutofit/>
          </a:bodyPr>
          <a:lstStyle/>
          <a:p>
            <a:pPr marL="0" indent="0">
              <a:spcBef>
                <a:spcPts val="200"/>
              </a:spcBef>
              <a:spcAft>
                <a:spcPts val="300"/>
              </a:spcAft>
              <a:buNone/>
            </a:pPr>
            <a:r>
              <a:rPr lang="en-US" sz="1800" b="1">
                <a:latin typeface="Times New Roman" panose="02020603050405020304" pitchFamily="18" charset="0"/>
                <a:cs typeface="Times New Roman" panose="02020603050405020304" pitchFamily="18" charset="0"/>
              </a:rPr>
              <a:t>Web/Phone Application</a:t>
            </a:r>
          </a:p>
          <a:p>
            <a:pPr>
              <a:spcBef>
                <a:spcPts val="200"/>
              </a:spcBef>
              <a:spcAft>
                <a:spcPts val="300"/>
              </a:spcAft>
            </a:pPr>
            <a:r>
              <a:rPr lang="en-US" sz="1800">
                <a:latin typeface="Times New Roman" panose="02020603050405020304" pitchFamily="18" charset="0"/>
                <a:cs typeface="Times New Roman" panose="02020603050405020304" pitchFamily="18" charset="0"/>
              </a:rPr>
              <a:t>Medication Notifications</a:t>
            </a:r>
          </a:p>
          <a:p>
            <a:pPr lvl="1">
              <a:spcBef>
                <a:spcPts val="200"/>
              </a:spcBef>
              <a:spcAft>
                <a:spcPts val="300"/>
              </a:spcAft>
            </a:pPr>
            <a:r>
              <a:rPr lang="en-US" sz="1400">
                <a:latin typeface="Times New Roman" panose="02020603050405020304" pitchFamily="18" charset="0"/>
                <a:cs typeface="Times New Roman" panose="02020603050405020304" pitchFamily="18" charset="0"/>
              </a:rPr>
              <a:t>Notified if patient has/has not taken their medication yet</a:t>
            </a:r>
          </a:p>
          <a:p>
            <a:pPr lvl="1">
              <a:spcBef>
                <a:spcPts val="200"/>
              </a:spcBef>
              <a:spcAft>
                <a:spcPts val="300"/>
              </a:spcAft>
            </a:pPr>
            <a:r>
              <a:rPr lang="en-US" sz="1400">
                <a:latin typeface="Times New Roman" panose="02020603050405020304" pitchFamily="18" charset="0"/>
                <a:cs typeface="Times New Roman" panose="02020603050405020304" pitchFamily="18" charset="0"/>
              </a:rPr>
              <a:t>List patient’s medication for upcoming period</a:t>
            </a:r>
            <a:endParaRPr lang="en-US" sz="1200">
              <a:latin typeface="Times New Roman" panose="02020603050405020304" pitchFamily="18" charset="0"/>
              <a:cs typeface="Times New Roman" panose="02020603050405020304" pitchFamily="18" charset="0"/>
            </a:endParaRPr>
          </a:p>
          <a:p>
            <a:pPr>
              <a:spcBef>
                <a:spcPts val="200"/>
              </a:spcBef>
              <a:spcAft>
                <a:spcPts val="300"/>
              </a:spcAft>
            </a:pPr>
            <a:r>
              <a:rPr lang="en-US" sz="2000">
                <a:latin typeface="Times New Roman" panose="02020603050405020304" pitchFamily="18" charset="0"/>
                <a:cs typeface="Times New Roman" panose="02020603050405020304" pitchFamily="18" charset="0"/>
              </a:rPr>
              <a:t>Medication Confirmation</a:t>
            </a:r>
          </a:p>
          <a:p>
            <a:pPr lvl="1">
              <a:spcBef>
                <a:spcPts val="200"/>
              </a:spcBef>
              <a:spcAft>
                <a:spcPts val="300"/>
              </a:spcAft>
            </a:pPr>
            <a:r>
              <a:rPr lang="en-US" sz="1400">
                <a:latin typeface="Times New Roman" panose="02020603050405020304" pitchFamily="18" charset="0"/>
                <a:cs typeface="Times New Roman" panose="02020603050405020304" pitchFamily="18" charset="0"/>
              </a:rPr>
              <a:t>Confirm patient has taken medication</a:t>
            </a:r>
          </a:p>
          <a:p>
            <a:pPr lvl="1">
              <a:spcBef>
                <a:spcPts val="200"/>
              </a:spcBef>
              <a:spcAft>
                <a:spcPts val="300"/>
              </a:spcAft>
            </a:pPr>
            <a:r>
              <a:rPr lang="en-US" sz="1400">
                <a:latin typeface="Times New Roman" panose="02020603050405020304" pitchFamily="18" charset="0"/>
                <a:cs typeface="Times New Roman" panose="02020603050405020304" pitchFamily="18" charset="0"/>
              </a:rPr>
              <a:t>Check on patient’s current condition</a:t>
            </a:r>
          </a:p>
          <a:p>
            <a:endParaRPr lang="en-US" sz="2000">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9910561B-9879-25B4-23FB-544C19438EA8}"/>
              </a:ext>
            </a:extLst>
          </p:cNvPr>
          <p:cNvSpPr/>
          <p:nvPr/>
        </p:nvSpPr>
        <p:spPr>
          <a:xfrm>
            <a:off x="6019800" y="6526696"/>
            <a:ext cx="3124200" cy="304800"/>
          </a:xfrm>
          <a:prstGeom prst="rect">
            <a:avLst/>
          </a:prstGeom>
          <a:solidFill>
            <a:srgbClr val="5050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303BDBD-51FA-51E9-EFD7-D2747C2C20AE}"/>
              </a:ext>
            </a:extLst>
          </p:cNvPr>
          <p:cNvSpPr/>
          <p:nvPr/>
        </p:nvSpPr>
        <p:spPr>
          <a:xfrm>
            <a:off x="5036264" y="1416424"/>
            <a:ext cx="3421936" cy="4530344"/>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7924800" y="6462164"/>
            <a:ext cx="1219200" cy="738664"/>
          </a:xfrm>
          <a:prstGeom prst="rect">
            <a:avLst/>
          </a:prstGeom>
          <a:noFill/>
        </p:spPr>
        <p:txBody>
          <a:bodyPr wrap="square" rtlCol="0">
            <a:spAutoFit/>
          </a:bodyPr>
          <a:lstStyle/>
          <a:p>
            <a:r>
              <a:rPr lang="en-US" sz="1050"/>
              <a:t>Stephen Fransen</a:t>
            </a:r>
          </a:p>
          <a:p>
            <a:r>
              <a:rPr lang="en-US" sz="1050"/>
              <a:t>2/2/2023</a:t>
            </a:r>
          </a:p>
          <a:p>
            <a:endParaRPr lang="en-US" sz="1050"/>
          </a:p>
          <a:p>
            <a:r>
              <a:rPr lang="en-US" sz="1050"/>
              <a:t> </a:t>
            </a:r>
          </a:p>
        </p:txBody>
      </p:sp>
      <p:sp>
        <p:nvSpPr>
          <p:cNvPr id="18" name="Rectangle 17">
            <a:extLst>
              <a:ext uri="{FF2B5EF4-FFF2-40B4-BE49-F238E27FC236}">
                <a16:creationId xmlns:a16="http://schemas.microsoft.com/office/drawing/2014/main" id="{8E625A20-B623-5A95-0FC1-7FC9287AB87A}"/>
              </a:ext>
            </a:extLst>
          </p:cNvPr>
          <p:cNvSpPr/>
          <p:nvPr/>
        </p:nvSpPr>
        <p:spPr>
          <a:xfrm>
            <a:off x="5172243" y="2832847"/>
            <a:ext cx="1461639" cy="14702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AC20335F-7686-2512-E5D4-73D757B2A48D}"/>
              </a:ext>
            </a:extLst>
          </p:cNvPr>
          <p:cNvSpPr/>
          <p:nvPr/>
        </p:nvSpPr>
        <p:spPr>
          <a:xfrm>
            <a:off x="5172243" y="4558486"/>
            <a:ext cx="3138039" cy="12416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76E4E50B-B824-11E2-2F77-39F2B2D67D08}"/>
              </a:ext>
            </a:extLst>
          </p:cNvPr>
          <p:cNvSpPr/>
          <p:nvPr/>
        </p:nvSpPr>
        <p:spPr>
          <a:xfrm>
            <a:off x="5025399" y="1424500"/>
            <a:ext cx="3421936" cy="7455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CCB8660F-CC08-C310-AF63-E54B3C9AF050}"/>
              </a:ext>
            </a:extLst>
          </p:cNvPr>
          <p:cNvSpPr txBox="1"/>
          <p:nvPr/>
        </p:nvSpPr>
        <p:spPr>
          <a:xfrm>
            <a:off x="5014534" y="1440532"/>
            <a:ext cx="1285435" cy="646331"/>
          </a:xfrm>
          <a:prstGeom prst="rect">
            <a:avLst/>
          </a:prstGeom>
          <a:noFill/>
        </p:spPr>
        <p:txBody>
          <a:bodyPr wrap="square" rtlCol="0">
            <a:spAutoFit/>
          </a:bodyPr>
          <a:lstStyle/>
          <a:p>
            <a:pPr algn="ctr"/>
            <a:r>
              <a:rPr lang="en-US">
                <a:solidFill>
                  <a:schemeClr val="bg1"/>
                </a:solidFill>
              </a:rPr>
              <a:t>Morning: </a:t>
            </a:r>
          </a:p>
          <a:p>
            <a:pPr algn="ctr"/>
            <a:r>
              <a:rPr lang="en-US">
                <a:solidFill>
                  <a:schemeClr val="bg1"/>
                </a:solidFill>
              </a:rPr>
              <a:t>8:15 am</a:t>
            </a:r>
          </a:p>
        </p:txBody>
      </p:sp>
      <p:sp>
        <p:nvSpPr>
          <p:cNvPr id="37" name="TextBox 36">
            <a:extLst>
              <a:ext uri="{FF2B5EF4-FFF2-40B4-BE49-F238E27FC236}">
                <a16:creationId xmlns:a16="http://schemas.microsoft.com/office/drawing/2014/main" id="{387DE3DA-7D2B-A55C-4307-0C126E5D6731}"/>
              </a:ext>
            </a:extLst>
          </p:cNvPr>
          <p:cNvSpPr txBox="1"/>
          <p:nvPr/>
        </p:nvSpPr>
        <p:spPr>
          <a:xfrm>
            <a:off x="6088216" y="1429670"/>
            <a:ext cx="1285435" cy="646331"/>
          </a:xfrm>
          <a:prstGeom prst="rect">
            <a:avLst/>
          </a:prstGeom>
          <a:noFill/>
        </p:spPr>
        <p:txBody>
          <a:bodyPr wrap="square" rtlCol="0">
            <a:spAutoFit/>
          </a:bodyPr>
          <a:lstStyle/>
          <a:p>
            <a:pPr algn="ctr"/>
            <a:r>
              <a:rPr lang="en-US">
                <a:solidFill>
                  <a:schemeClr val="bg1"/>
                </a:solidFill>
              </a:rPr>
              <a:t>Evening: </a:t>
            </a:r>
          </a:p>
          <a:p>
            <a:pPr algn="ctr"/>
            <a:r>
              <a:rPr lang="en-US">
                <a:solidFill>
                  <a:schemeClr val="bg1"/>
                </a:solidFill>
              </a:rPr>
              <a:t>10:00 pm</a:t>
            </a:r>
          </a:p>
        </p:txBody>
      </p:sp>
      <p:sp>
        <p:nvSpPr>
          <p:cNvPr id="38" name="TextBox 37">
            <a:extLst>
              <a:ext uri="{FF2B5EF4-FFF2-40B4-BE49-F238E27FC236}">
                <a16:creationId xmlns:a16="http://schemas.microsoft.com/office/drawing/2014/main" id="{632031A5-6BD1-C4D5-AB75-8B13C5F15969}"/>
              </a:ext>
            </a:extLst>
          </p:cNvPr>
          <p:cNvSpPr txBox="1"/>
          <p:nvPr/>
        </p:nvSpPr>
        <p:spPr>
          <a:xfrm>
            <a:off x="7172765" y="1424500"/>
            <a:ext cx="1285435" cy="646331"/>
          </a:xfrm>
          <a:prstGeom prst="rect">
            <a:avLst/>
          </a:prstGeom>
          <a:noFill/>
        </p:spPr>
        <p:txBody>
          <a:bodyPr wrap="square" rtlCol="0">
            <a:spAutoFit/>
          </a:bodyPr>
          <a:lstStyle/>
          <a:p>
            <a:pPr algn="ctr"/>
            <a:r>
              <a:rPr lang="en-US">
                <a:solidFill>
                  <a:schemeClr val="bg1"/>
                </a:solidFill>
              </a:rPr>
              <a:t>Night:</a:t>
            </a:r>
          </a:p>
          <a:p>
            <a:pPr algn="ctr"/>
            <a:r>
              <a:rPr lang="en-US">
                <a:solidFill>
                  <a:schemeClr val="bg1"/>
                </a:solidFill>
              </a:rPr>
              <a:t>8:00 pm</a:t>
            </a:r>
          </a:p>
        </p:txBody>
      </p:sp>
      <p:sp>
        <p:nvSpPr>
          <p:cNvPr id="40" name="TextBox 39">
            <a:extLst>
              <a:ext uri="{FF2B5EF4-FFF2-40B4-BE49-F238E27FC236}">
                <a16:creationId xmlns:a16="http://schemas.microsoft.com/office/drawing/2014/main" id="{FD0F7AE6-C830-5E04-FE89-115E0EF82DE6}"/>
              </a:ext>
            </a:extLst>
          </p:cNvPr>
          <p:cNvSpPr txBox="1"/>
          <p:nvPr/>
        </p:nvSpPr>
        <p:spPr>
          <a:xfrm>
            <a:off x="5248639" y="4558486"/>
            <a:ext cx="2985246" cy="1200329"/>
          </a:xfrm>
          <a:prstGeom prst="rect">
            <a:avLst/>
          </a:prstGeom>
          <a:noFill/>
        </p:spPr>
        <p:txBody>
          <a:bodyPr wrap="square" rtlCol="0">
            <a:spAutoFit/>
          </a:bodyPr>
          <a:lstStyle/>
          <a:p>
            <a:r>
              <a:rPr lang="en-US">
                <a:solidFill>
                  <a:schemeClr val="bg1"/>
                </a:solidFill>
              </a:rPr>
              <a:t>Patient’s Morning Medication</a:t>
            </a:r>
          </a:p>
          <a:p>
            <a:pPr marL="285750" indent="-285750">
              <a:buFont typeface="Arial" panose="020B0604020202020204" pitchFamily="34" charset="0"/>
              <a:buChar char="•"/>
            </a:pPr>
            <a:r>
              <a:rPr lang="en-US">
                <a:solidFill>
                  <a:schemeClr val="bg1"/>
                </a:solidFill>
              </a:rPr>
              <a:t>A</a:t>
            </a:r>
          </a:p>
          <a:p>
            <a:pPr marL="285750" indent="-285750">
              <a:buFont typeface="Arial" panose="020B0604020202020204" pitchFamily="34" charset="0"/>
              <a:buChar char="•"/>
            </a:pPr>
            <a:r>
              <a:rPr lang="en-US">
                <a:solidFill>
                  <a:schemeClr val="bg1"/>
                </a:solidFill>
              </a:rPr>
              <a:t>B</a:t>
            </a:r>
          </a:p>
        </p:txBody>
      </p:sp>
      <p:sp>
        <p:nvSpPr>
          <p:cNvPr id="3" name="Rectangle 2">
            <a:extLst>
              <a:ext uri="{FF2B5EF4-FFF2-40B4-BE49-F238E27FC236}">
                <a16:creationId xmlns:a16="http://schemas.microsoft.com/office/drawing/2014/main" id="{C4D48F46-6CD4-13AE-B521-FFC16C70761B}"/>
              </a:ext>
            </a:extLst>
          </p:cNvPr>
          <p:cNvSpPr/>
          <p:nvPr/>
        </p:nvSpPr>
        <p:spPr>
          <a:xfrm>
            <a:off x="6866790" y="2832847"/>
            <a:ext cx="1461639" cy="14702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38272E2D-807C-DDA7-AF51-894641819E01}"/>
              </a:ext>
            </a:extLst>
          </p:cNvPr>
          <p:cNvSpPr txBox="1"/>
          <p:nvPr/>
        </p:nvSpPr>
        <p:spPr>
          <a:xfrm>
            <a:off x="5557410" y="2199568"/>
            <a:ext cx="2347046" cy="369332"/>
          </a:xfrm>
          <a:prstGeom prst="rect">
            <a:avLst/>
          </a:prstGeom>
          <a:noFill/>
        </p:spPr>
        <p:txBody>
          <a:bodyPr wrap="square" rtlCol="0">
            <a:spAutoFit/>
          </a:bodyPr>
          <a:lstStyle/>
          <a:p>
            <a:pPr algn="ctr"/>
            <a:r>
              <a:rPr lang="en-US"/>
              <a:t>Patient Confirmation</a:t>
            </a:r>
          </a:p>
        </p:txBody>
      </p:sp>
      <p:sp>
        <p:nvSpPr>
          <p:cNvPr id="11" name="TextBox 10">
            <a:extLst>
              <a:ext uri="{FF2B5EF4-FFF2-40B4-BE49-F238E27FC236}">
                <a16:creationId xmlns:a16="http://schemas.microsoft.com/office/drawing/2014/main" id="{06DB3FCC-066F-510E-5A0A-DCBD0684290A}"/>
              </a:ext>
            </a:extLst>
          </p:cNvPr>
          <p:cNvSpPr txBox="1"/>
          <p:nvPr/>
        </p:nvSpPr>
        <p:spPr>
          <a:xfrm>
            <a:off x="4729539" y="2501578"/>
            <a:ext cx="2347046" cy="369332"/>
          </a:xfrm>
          <a:prstGeom prst="rect">
            <a:avLst/>
          </a:prstGeom>
          <a:noFill/>
        </p:spPr>
        <p:txBody>
          <a:bodyPr wrap="square" rtlCol="0">
            <a:spAutoFit/>
          </a:bodyPr>
          <a:lstStyle/>
          <a:p>
            <a:pPr algn="ctr"/>
            <a:r>
              <a:rPr lang="en-US"/>
              <a:t>Before</a:t>
            </a:r>
          </a:p>
        </p:txBody>
      </p:sp>
      <p:sp>
        <p:nvSpPr>
          <p:cNvPr id="12" name="TextBox 11">
            <a:extLst>
              <a:ext uri="{FF2B5EF4-FFF2-40B4-BE49-F238E27FC236}">
                <a16:creationId xmlns:a16="http://schemas.microsoft.com/office/drawing/2014/main" id="{7CADA548-5EEC-843C-25D1-40760B284080}"/>
              </a:ext>
            </a:extLst>
          </p:cNvPr>
          <p:cNvSpPr txBox="1"/>
          <p:nvPr/>
        </p:nvSpPr>
        <p:spPr>
          <a:xfrm>
            <a:off x="6424086" y="2505312"/>
            <a:ext cx="2347046" cy="369332"/>
          </a:xfrm>
          <a:prstGeom prst="rect">
            <a:avLst/>
          </a:prstGeom>
          <a:noFill/>
        </p:spPr>
        <p:txBody>
          <a:bodyPr wrap="square" rtlCol="0">
            <a:spAutoFit/>
          </a:bodyPr>
          <a:lstStyle/>
          <a:p>
            <a:pPr algn="ctr"/>
            <a:r>
              <a:rPr lang="en-US"/>
              <a:t>After</a:t>
            </a:r>
          </a:p>
        </p:txBody>
      </p:sp>
    </p:spTree>
    <p:extLst>
      <p:ext uri="{BB962C8B-B14F-4D97-AF65-F5344CB8AC3E}">
        <p14:creationId xmlns:p14="http://schemas.microsoft.com/office/powerpoint/2010/main" val="42019595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217556"/>
            <a:ext cx="7315200" cy="849244"/>
          </a:xfrm>
        </p:spPr>
        <p:txBody>
          <a:bodyPr/>
          <a:lstStyle/>
          <a:p>
            <a:pPr algn="ctr"/>
            <a:r>
              <a:rPr lang="en-US" sz="3200">
                <a:latin typeface="Times New Roman" panose="02020603050405020304" pitchFamily="18" charset="0"/>
                <a:cs typeface="Times New Roman" panose="02020603050405020304" pitchFamily="18" charset="0"/>
              </a:rPr>
              <a:t>User Interface Design</a:t>
            </a:r>
          </a:p>
        </p:txBody>
      </p:sp>
      <p:sp>
        <p:nvSpPr>
          <p:cNvPr id="8" name="Content Placeholder 7"/>
          <p:cNvSpPr>
            <a:spLocks noGrp="1"/>
          </p:cNvSpPr>
          <p:nvPr>
            <p:ph idx="1"/>
          </p:nvPr>
        </p:nvSpPr>
        <p:spPr>
          <a:xfrm>
            <a:off x="339984" y="1254656"/>
            <a:ext cx="8659852" cy="4988095"/>
          </a:xfrm>
        </p:spPr>
        <p:txBody>
          <a:bodyPr numCol="1">
            <a:normAutofit/>
          </a:bodyPr>
          <a:lstStyle/>
          <a:p>
            <a:pPr marL="0" indent="0">
              <a:spcBef>
                <a:spcPts val="200"/>
              </a:spcBef>
              <a:spcAft>
                <a:spcPts val="300"/>
              </a:spcAft>
              <a:buNone/>
            </a:pPr>
            <a:r>
              <a:rPr lang="en-US" sz="1800" b="1">
                <a:latin typeface="Times New Roman" panose="02020603050405020304" pitchFamily="18" charset="0"/>
                <a:cs typeface="Times New Roman" panose="02020603050405020304" pitchFamily="18" charset="0"/>
              </a:rPr>
              <a:t>Desired Outcome: </a:t>
            </a:r>
          </a:p>
          <a:p>
            <a:pPr>
              <a:spcBef>
                <a:spcPts val="200"/>
              </a:spcBef>
              <a:spcAft>
                <a:spcPts val="300"/>
              </a:spcAft>
            </a:pPr>
            <a:r>
              <a:rPr lang="en-US" sz="1800">
                <a:latin typeface="Times New Roman" panose="02020603050405020304" pitchFamily="18" charset="0"/>
                <a:cs typeface="Times New Roman" panose="02020603050405020304" pitchFamily="18" charset="0"/>
              </a:rPr>
              <a:t>Simplicity</a:t>
            </a:r>
          </a:p>
          <a:p>
            <a:pPr>
              <a:spcBef>
                <a:spcPts val="200"/>
              </a:spcBef>
              <a:spcAft>
                <a:spcPts val="300"/>
              </a:spcAft>
            </a:pPr>
            <a:r>
              <a:rPr lang="en-US" sz="1800">
                <a:latin typeface="Times New Roman" panose="02020603050405020304" pitchFamily="18" charset="0"/>
                <a:cs typeface="Times New Roman" panose="02020603050405020304" pitchFamily="18" charset="0"/>
              </a:rPr>
              <a:t>Easy to Use</a:t>
            </a:r>
          </a:p>
          <a:p>
            <a:pPr marL="0" indent="0">
              <a:spcBef>
                <a:spcPts val="200"/>
              </a:spcBef>
              <a:spcAft>
                <a:spcPts val="300"/>
              </a:spcAft>
              <a:buNone/>
            </a:pPr>
            <a:r>
              <a:rPr lang="en-US" sz="1800" b="1">
                <a:latin typeface="Times New Roman" panose="02020603050405020304" pitchFamily="18" charset="0"/>
                <a:cs typeface="Times New Roman" panose="02020603050405020304" pitchFamily="18" charset="0"/>
              </a:rPr>
              <a:t>Required Features: </a:t>
            </a:r>
          </a:p>
          <a:p>
            <a:pPr>
              <a:spcBef>
                <a:spcPts val="200"/>
              </a:spcBef>
              <a:spcAft>
                <a:spcPts val="300"/>
              </a:spcAft>
            </a:pPr>
            <a:r>
              <a:rPr lang="en-US" sz="1800">
                <a:latin typeface="Times New Roman" panose="02020603050405020304" pitchFamily="18" charset="0"/>
                <a:cs typeface="Times New Roman" panose="02020603050405020304" pitchFamily="18" charset="0"/>
              </a:rPr>
              <a:t>Touch screen</a:t>
            </a:r>
          </a:p>
          <a:p>
            <a:pPr lvl="1">
              <a:spcBef>
                <a:spcPts val="200"/>
              </a:spcBef>
              <a:spcAft>
                <a:spcPts val="300"/>
              </a:spcAft>
            </a:pPr>
            <a:r>
              <a:rPr lang="en-US" sz="1400">
                <a:latin typeface="Times New Roman" panose="02020603050405020304" pitchFamily="18" charset="0"/>
                <a:cs typeface="Times New Roman" panose="02020603050405020304" pitchFamily="18" charset="0"/>
              </a:rPr>
              <a:t>Use it to unlock and access pills</a:t>
            </a:r>
          </a:p>
          <a:p>
            <a:pPr>
              <a:spcBef>
                <a:spcPts val="200"/>
              </a:spcBef>
              <a:spcAft>
                <a:spcPts val="300"/>
              </a:spcAft>
            </a:pPr>
            <a:r>
              <a:rPr lang="en-US" sz="1800">
                <a:latin typeface="Times New Roman" panose="02020603050405020304" pitchFamily="18" charset="0"/>
                <a:cs typeface="Times New Roman" panose="02020603050405020304" pitchFamily="18" charset="0"/>
              </a:rPr>
              <a:t>Take photos before and after</a:t>
            </a:r>
          </a:p>
          <a:p>
            <a:pPr lvl="1">
              <a:spcBef>
                <a:spcPts val="200"/>
              </a:spcBef>
              <a:spcAft>
                <a:spcPts val="300"/>
              </a:spcAft>
            </a:pPr>
            <a:r>
              <a:rPr lang="en-US" sz="1400">
                <a:latin typeface="Times New Roman" panose="02020603050405020304" pitchFamily="18" charset="0"/>
                <a:cs typeface="Times New Roman" panose="02020603050405020304" pitchFamily="18" charset="0"/>
              </a:rPr>
              <a:t>Saved in database (remote cloud server)</a:t>
            </a:r>
          </a:p>
          <a:p>
            <a:pPr>
              <a:spcBef>
                <a:spcPts val="200"/>
              </a:spcBef>
              <a:spcAft>
                <a:spcPts val="300"/>
              </a:spcAft>
            </a:pPr>
            <a:r>
              <a:rPr lang="en-US" sz="1800">
                <a:latin typeface="Times New Roman" panose="02020603050405020304" pitchFamily="18" charset="0"/>
                <a:cs typeface="Times New Roman" panose="02020603050405020304" pitchFamily="18" charset="0"/>
              </a:rPr>
              <a:t>Notification sent to caregiver after completion </a:t>
            </a:r>
          </a:p>
          <a:p>
            <a:pPr marL="0" indent="0">
              <a:spcBef>
                <a:spcPts val="200"/>
              </a:spcBef>
              <a:spcAft>
                <a:spcPts val="300"/>
              </a:spcAft>
              <a:buNone/>
            </a:pPr>
            <a:endParaRPr lang="en-US" sz="1800">
              <a:latin typeface="Times New Roman" panose="02020603050405020304" pitchFamily="18" charset="0"/>
              <a:cs typeface="Times New Roman" panose="02020603050405020304" pitchFamily="18" charset="0"/>
            </a:endParaRPr>
          </a:p>
          <a:p>
            <a:pPr marL="0" indent="0">
              <a:spcBef>
                <a:spcPts val="200"/>
              </a:spcBef>
              <a:spcAft>
                <a:spcPts val="300"/>
              </a:spcAft>
              <a:buNone/>
            </a:pPr>
            <a:r>
              <a:rPr lang="en-US" sz="1800" b="1">
                <a:latin typeface="Times New Roman" panose="02020603050405020304" pitchFamily="18" charset="0"/>
                <a:cs typeface="Times New Roman" panose="02020603050405020304" pitchFamily="18" charset="0"/>
              </a:rPr>
              <a:t>Concerns:</a:t>
            </a:r>
          </a:p>
          <a:p>
            <a:pPr>
              <a:spcBef>
                <a:spcPts val="200"/>
              </a:spcBef>
              <a:spcAft>
                <a:spcPts val="300"/>
              </a:spcAft>
            </a:pPr>
            <a:r>
              <a:rPr lang="en-US" sz="1800">
                <a:latin typeface="Times New Roman" panose="02020603050405020304" pitchFamily="18" charset="0"/>
                <a:cs typeface="Times New Roman" panose="02020603050405020304" pitchFamily="18" charset="0"/>
              </a:rPr>
              <a:t>Missed Medication </a:t>
            </a:r>
          </a:p>
          <a:p>
            <a:pPr lvl="1">
              <a:spcBef>
                <a:spcPts val="200"/>
              </a:spcBef>
              <a:spcAft>
                <a:spcPts val="300"/>
              </a:spcAft>
            </a:pPr>
            <a:r>
              <a:rPr lang="en-US" sz="1800">
                <a:latin typeface="Times New Roman" panose="02020603050405020304" pitchFamily="18" charset="0"/>
                <a:cs typeface="Times New Roman" panose="02020603050405020304" pitchFamily="18" charset="0"/>
              </a:rPr>
              <a:t>Beep for 20 Minutes</a:t>
            </a:r>
          </a:p>
          <a:p>
            <a:pPr lvl="1">
              <a:spcBef>
                <a:spcPts val="200"/>
              </a:spcBef>
              <a:spcAft>
                <a:spcPts val="300"/>
              </a:spcAft>
            </a:pPr>
            <a:r>
              <a:rPr lang="en-US" sz="1800">
                <a:latin typeface="Times New Roman" panose="02020603050405020304" pitchFamily="18" charset="0"/>
                <a:cs typeface="Times New Roman" panose="02020603050405020304" pitchFamily="18" charset="0"/>
              </a:rPr>
              <a:t>Notify Caregiver</a:t>
            </a:r>
            <a:endParaRPr lang="en-US">
              <a:latin typeface="Times New Roman" panose="02020603050405020304" pitchFamily="18" charset="0"/>
              <a:cs typeface="Times New Roman" panose="02020603050405020304" pitchFamily="18" charset="0"/>
            </a:endParaRPr>
          </a:p>
          <a:p>
            <a:pPr marL="457200" lvl="1" indent="0">
              <a:spcBef>
                <a:spcPts val="200"/>
              </a:spcBef>
              <a:spcAft>
                <a:spcPts val="300"/>
              </a:spcAft>
              <a:buNone/>
            </a:pPr>
            <a:endParaRPr lang="en-US" sz="2000">
              <a:latin typeface="Times New Roman" panose="02020603050405020304" pitchFamily="18" charset="0"/>
              <a:cs typeface="Times New Roman" panose="02020603050405020304" pitchFamily="18" charset="0"/>
            </a:endParaRPr>
          </a:p>
          <a:p>
            <a:endParaRPr lang="en-US" sz="2000">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9910561B-9879-25B4-23FB-544C19438EA8}"/>
              </a:ext>
            </a:extLst>
          </p:cNvPr>
          <p:cNvSpPr/>
          <p:nvPr/>
        </p:nvSpPr>
        <p:spPr>
          <a:xfrm>
            <a:off x="6019800" y="6526696"/>
            <a:ext cx="3124200" cy="304800"/>
          </a:xfrm>
          <a:prstGeom prst="rect">
            <a:avLst/>
          </a:prstGeom>
          <a:solidFill>
            <a:srgbClr val="5050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7924800" y="6462164"/>
            <a:ext cx="1219200" cy="738664"/>
          </a:xfrm>
          <a:prstGeom prst="rect">
            <a:avLst/>
          </a:prstGeom>
          <a:noFill/>
        </p:spPr>
        <p:txBody>
          <a:bodyPr wrap="square" rtlCol="0">
            <a:spAutoFit/>
          </a:bodyPr>
          <a:lstStyle/>
          <a:p>
            <a:r>
              <a:rPr lang="en-US" sz="1050"/>
              <a:t>Daniel Jacobs</a:t>
            </a:r>
          </a:p>
          <a:p>
            <a:r>
              <a:rPr lang="en-US" sz="1050"/>
              <a:t>2/2/2023</a:t>
            </a:r>
          </a:p>
          <a:p>
            <a:endParaRPr lang="en-US" sz="1050"/>
          </a:p>
          <a:p>
            <a:r>
              <a:rPr lang="en-US" sz="1050"/>
              <a:t> </a:t>
            </a:r>
          </a:p>
        </p:txBody>
      </p:sp>
    </p:spTree>
    <p:extLst>
      <p:ext uri="{BB962C8B-B14F-4D97-AF65-F5344CB8AC3E}">
        <p14:creationId xmlns:p14="http://schemas.microsoft.com/office/powerpoint/2010/main" val="13619780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200379"/>
            <a:ext cx="7315200" cy="849244"/>
          </a:xfrm>
        </p:spPr>
        <p:txBody>
          <a:bodyPr/>
          <a:lstStyle/>
          <a:p>
            <a:pPr algn="ctr"/>
            <a:r>
              <a:rPr lang="en-US" sz="3200">
                <a:latin typeface="Times New Roman" panose="02020603050405020304" pitchFamily="18" charset="0"/>
                <a:cs typeface="Times New Roman" panose="02020603050405020304" pitchFamily="18" charset="0"/>
              </a:rPr>
              <a:t>Design I (360 Pill Dispenser)</a:t>
            </a:r>
          </a:p>
        </p:txBody>
      </p:sp>
      <p:sp>
        <p:nvSpPr>
          <p:cNvPr id="8" name="Content Placeholder 7"/>
          <p:cNvSpPr>
            <a:spLocks noGrp="1"/>
          </p:cNvSpPr>
          <p:nvPr>
            <p:ph idx="1"/>
          </p:nvPr>
        </p:nvSpPr>
        <p:spPr>
          <a:xfrm>
            <a:off x="339984" y="1254656"/>
            <a:ext cx="8499216" cy="4765144"/>
          </a:xfrm>
        </p:spPr>
        <p:txBody>
          <a:bodyPr numCol="1">
            <a:normAutofit/>
          </a:bodyPr>
          <a:lstStyle/>
          <a:p>
            <a:pPr marL="0" indent="0">
              <a:spcBef>
                <a:spcPts val="200"/>
              </a:spcBef>
              <a:spcAft>
                <a:spcPts val="300"/>
              </a:spcAft>
              <a:buNone/>
            </a:pPr>
            <a:r>
              <a:rPr lang="en-US" sz="1800" b="1">
                <a:latin typeface="Times New Roman" panose="02020603050405020304" pitchFamily="18" charset="0"/>
                <a:cs typeface="Times New Roman" panose="02020603050405020304" pitchFamily="18" charset="0"/>
              </a:rPr>
              <a:t>Features: </a:t>
            </a:r>
          </a:p>
          <a:p>
            <a:pPr>
              <a:spcBef>
                <a:spcPts val="200"/>
              </a:spcBef>
              <a:spcAft>
                <a:spcPts val="300"/>
              </a:spcAft>
            </a:pPr>
            <a:r>
              <a:rPr lang="en-US" sz="1600">
                <a:latin typeface="Times New Roman" panose="02020603050405020304" pitchFamily="18" charset="0"/>
                <a:cs typeface="Times New Roman" panose="02020603050405020304" pitchFamily="18" charset="0"/>
              </a:rPr>
              <a:t>Rotating Disk Capsules</a:t>
            </a:r>
          </a:p>
          <a:p>
            <a:pPr>
              <a:spcBef>
                <a:spcPts val="200"/>
              </a:spcBef>
              <a:spcAft>
                <a:spcPts val="300"/>
              </a:spcAft>
            </a:pPr>
            <a:r>
              <a:rPr lang="en-US" sz="1600">
                <a:latin typeface="Times New Roman" panose="02020603050405020304" pitchFamily="18" charset="0"/>
                <a:cs typeface="Times New Roman" panose="02020603050405020304" pitchFamily="18" charset="0"/>
              </a:rPr>
              <a:t>Clear Locking Lid</a:t>
            </a:r>
          </a:p>
          <a:p>
            <a:pPr>
              <a:spcBef>
                <a:spcPts val="200"/>
              </a:spcBef>
              <a:spcAft>
                <a:spcPts val="300"/>
              </a:spcAft>
            </a:pPr>
            <a:r>
              <a:rPr lang="en-US" sz="1600">
                <a:latin typeface="Times New Roman" panose="02020603050405020304" pitchFamily="18" charset="0"/>
                <a:cs typeface="Times New Roman" panose="02020603050405020304" pitchFamily="18" charset="0"/>
              </a:rPr>
              <a:t>Mass Loading</a:t>
            </a:r>
          </a:p>
          <a:p>
            <a:pPr>
              <a:spcBef>
                <a:spcPts val="200"/>
              </a:spcBef>
              <a:spcAft>
                <a:spcPts val="300"/>
              </a:spcAft>
            </a:pPr>
            <a:r>
              <a:rPr lang="en-US" sz="1600">
                <a:latin typeface="Times New Roman" panose="02020603050405020304" pitchFamily="18" charset="0"/>
                <a:cs typeface="Times New Roman" panose="02020603050405020304" pitchFamily="18" charset="0"/>
              </a:rPr>
              <a:t>Physical Labels</a:t>
            </a:r>
          </a:p>
          <a:p>
            <a:pPr>
              <a:spcBef>
                <a:spcPts val="200"/>
              </a:spcBef>
              <a:spcAft>
                <a:spcPts val="300"/>
              </a:spcAft>
            </a:pPr>
            <a:r>
              <a:rPr lang="en-US" sz="1600">
                <a:latin typeface="Times New Roman" panose="02020603050405020304" pitchFamily="18" charset="0"/>
                <a:cs typeface="Times New Roman" panose="02020603050405020304" pitchFamily="18" charset="0"/>
              </a:rPr>
              <a:t>21 Day Supply</a:t>
            </a:r>
          </a:p>
          <a:p>
            <a:pPr marL="0" indent="0">
              <a:spcBef>
                <a:spcPts val="200"/>
              </a:spcBef>
              <a:spcAft>
                <a:spcPts val="300"/>
              </a:spcAft>
              <a:buNone/>
            </a:pPr>
            <a:r>
              <a:rPr lang="en-US" sz="1800" b="1">
                <a:latin typeface="Times New Roman" panose="02020603050405020304" pitchFamily="18" charset="0"/>
                <a:cs typeface="Times New Roman" panose="02020603050405020304" pitchFamily="18" charset="0"/>
              </a:rPr>
              <a:t>Benefits: </a:t>
            </a:r>
          </a:p>
          <a:p>
            <a:pPr>
              <a:spcBef>
                <a:spcPts val="200"/>
              </a:spcBef>
              <a:spcAft>
                <a:spcPts val="300"/>
              </a:spcAft>
            </a:pPr>
            <a:r>
              <a:rPr lang="en-US" sz="1600">
                <a:latin typeface="Times New Roman" panose="02020603050405020304" pitchFamily="18" charset="0"/>
                <a:cs typeface="Times New Roman" panose="02020603050405020304" pitchFamily="18" charset="0"/>
              </a:rPr>
              <a:t>User Friendly</a:t>
            </a:r>
          </a:p>
          <a:p>
            <a:pPr>
              <a:spcBef>
                <a:spcPts val="200"/>
              </a:spcBef>
              <a:spcAft>
                <a:spcPts val="300"/>
              </a:spcAft>
            </a:pPr>
            <a:r>
              <a:rPr lang="en-US" sz="1600">
                <a:latin typeface="Times New Roman" panose="02020603050405020304" pitchFamily="18" charset="0"/>
                <a:cs typeface="Times New Roman" panose="02020603050405020304" pitchFamily="18" charset="0"/>
              </a:rPr>
              <a:t>Familiarity</a:t>
            </a:r>
          </a:p>
          <a:p>
            <a:pPr>
              <a:spcBef>
                <a:spcPts val="200"/>
              </a:spcBef>
              <a:spcAft>
                <a:spcPts val="300"/>
              </a:spcAft>
            </a:pPr>
            <a:r>
              <a:rPr lang="en-US" sz="1600">
                <a:latin typeface="Times New Roman" panose="02020603050405020304" pitchFamily="18" charset="0"/>
                <a:cs typeface="Times New Roman" panose="02020603050405020304" pitchFamily="18" charset="0"/>
              </a:rPr>
              <a:t>Simple Design</a:t>
            </a:r>
          </a:p>
          <a:p>
            <a:pPr marL="0" indent="0">
              <a:spcBef>
                <a:spcPts val="200"/>
              </a:spcBef>
              <a:spcAft>
                <a:spcPts val="300"/>
              </a:spcAft>
              <a:buNone/>
            </a:pPr>
            <a:r>
              <a:rPr lang="en-US" sz="1800" b="1">
                <a:latin typeface="Times New Roman" panose="02020603050405020304" pitchFamily="18" charset="0"/>
                <a:cs typeface="Times New Roman" panose="02020603050405020304" pitchFamily="18" charset="0"/>
              </a:rPr>
              <a:t>Concerns: </a:t>
            </a:r>
          </a:p>
          <a:p>
            <a:pPr>
              <a:spcBef>
                <a:spcPts val="200"/>
              </a:spcBef>
              <a:spcAft>
                <a:spcPts val="300"/>
              </a:spcAft>
            </a:pPr>
            <a:r>
              <a:rPr lang="en-US" sz="1600">
                <a:latin typeface="Times New Roman" panose="02020603050405020304" pitchFamily="18" charset="0"/>
                <a:cs typeface="Times New Roman" panose="02020603050405020304" pitchFamily="18" charset="0"/>
              </a:rPr>
              <a:t>Manual Loading</a:t>
            </a:r>
          </a:p>
          <a:p>
            <a:pPr>
              <a:spcBef>
                <a:spcPts val="200"/>
              </a:spcBef>
              <a:spcAft>
                <a:spcPts val="300"/>
              </a:spcAft>
            </a:pPr>
            <a:r>
              <a:rPr lang="en-US" sz="1600">
                <a:latin typeface="Times New Roman" panose="02020603050405020304" pitchFamily="18" charset="0"/>
                <a:cs typeface="Times New Roman" panose="02020603050405020304" pitchFamily="18" charset="0"/>
              </a:rPr>
              <a:t>Missed Medication</a:t>
            </a:r>
          </a:p>
          <a:p>
            <a:pPr marL="0" indent="0">
              <a:spcBef>
                <a:spcPts val="200"/>
              </a:spcBef>
              <a:spcAft>
                <a:spcPts val="300"/>
              </a:spcAft>
              <a:buNone/>
            </a:pPr>
            <a:endParaRPr lang="en-US" sz="2000" b="1">
              <a:latin typeface="Times New Roman" panose="02020603050405020304" pitchFamily="18" charset="0"/>
              <a:cs typeface="Times New Roman" panose="02020603050405020304" pitchFamily="18" charset="0"/>
            </a:endParaRPr>
          </a:p>
          <a:p>
            <a:pPr>
              <a:spcBef>
                <a:spcPts val="200"/>
              </a:spcBef>
              <a:spcAft>
                <a:spcPts val="300"/>
              </a:spcAft>
            </a:pPr>
            <a:endParaRPr lang="en-US" sz="2000">
              <a:latin typeface="Times New Roman" panose="02020603050405020304" pitchFamily="18" charset="0"/>
              <a:cs typeface="Times New Roman" panose="02020603050405020304" pitchFamily="18" charset="0"/>
            </a:endParaRPr>
          </a:p>
          <a:p>
            <a:pPr>
              <a:spcBef>
                <a:spcPts val="200"/>
              </a:spcBef>
              <a:spcAft>
                <a:spcPts val="300"/>
              </a:spcAft>
            </a:pPr>
            <a:endParaRPr lang="en-US" sz="2000">
              <a:latin typeface="Times New Roman" panose="02020603050405020304" pitchFamily="18" charset="0"/>
              <a:cs typeface="Times New Roman" panose="02020603050405020304" pitchFamily="18" charset="0"/>
            </a:endParaRPr>
          </a:p>
          <a:p>
            <a:pPr>
              <a:spcBef>
                <a:spcPts val="200"/>
              </a:spcBef>
              <a:spcAft>
                <a:spcPts val="300"/>
              </a:spcAft>
            </a:pPr>
            <a:endParaRPr lang="en-US" sz="2000">
              <a:latin typeface="Times New Roman" panose="02020603050405020304" pitchFamily="18" charset="0"/>
              <a:cs typeface="Times New Roman" panose="02020603050405020304" pitchFamily="18" charset="0"/>
            </a:endParaRPr>
          </a:p>
          <a:p>
            <a:pPr marL="0" indent="0">
              <a:buNone/>
            </a:pPr>
            <a:endParaRPr lang="en-US" sz="2000">
              <a:latin typeface="Times New Roman" panose="02020603050405020304" pitchFamily="18" charset="0"/>
              <a:cs typeface="Times New Roman" panose="02020603050405020304" pitchFamily="18" charset="0"/>
            </a:endParaRPr>
          </a:p>
          <a:p>
            <a:endParaRPr lang="en-US" sz="2000">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9910561B-9879-25B4-23FB-544C19438EA8}"/>
              </a:ext>
            </a:extLst>
          </p:cNvPr>
          <p:cNvSpPr/>
          <p:nvPr/>
        </p:nvSpPr>
        <p:spPr>
          <a:xfrm>
            <a:off x="6019800" y="6526696"/>
            <a:ext cx="3124200" cy="304800"/>
          </a:xfrm>
          <a:prstGeom prst="rect">
            <a:avLst/>
          </a:prstGeom>
          <a:solidFill>
            <a:srgbClr val="5050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C227FD40-0797-C2B0-9C56-82396CE81ED8}"/>
              </a:ext>
            </a:extLst>
          </p:cNvPr>
          <p:cNvPicPr>
            <a:picLocks noChangeAspect="1"/>
          </p:cNvPicPr>
          <p:nvPr/>
        </p:nvPicPr>
        <p:blipFill>
          <a:blip r:embed="rId3"/>
          <a:stretch>
            <a:fillRect/>
          </a:stretch>
        </p:blipFill>
        <p:spPr>
          <a:xfrm>
            <a:off x="4572000" y="1680049"/>
            <a:ext cx="4000810" cy="2343570"/>
          </a:xfrm>
          <a:prstGeom prst="rect">
            <a:avLst/>
          </a:prstGeom>
          <a:ln>
            <a:solidFill>
              <a:schemeClr val="tx1"/>
            </a:solidFill>
          </a:ln>
        </p:spPr>
      </p:pic>
      <p:pic>
        <p:nvPicPr>
          <p:cNvPr id="13" name="Picture 12">
            <a:extLst>
              <a:ext uri="{FF2B5EF4-FFF2-40B4-BE49-F238E27FC236}">
                <a16:creationId xmlns:a16="http://schemas.microsoft.com/office/drawing/2014/main" id="{2520AD42-EAF1-7A1C-55B4-BB2C86B00B6E}"/>
              </a:ext>
            </a:extLst>
          </p:cNvPr>
          <p:cNvPicPr>
            <a:picLocks noChangeAspect="1"/>
          </p:cNvPicPr>
          <p:nvPr/>
        </p:nvPicPr>
        <p:blipFill>
          <a:blip r:embed="rId4"/>
          <a:stretch>
            <a:fillRect/>
          </a:stretch>
        </p:blipFill>
        <p:spPr>
          <a:xfrm>
            <a:off x="6118361" y="4103053"/>
            <a:ext cx="2454449" cy="1636299"/>
          </a:xfrm>
          <a:prstGeom prst="rect">
            <a:avLst/>
          </a:prstGeom>
          <a:ln>
            <a:solidFill>
              <a:schemeClr val="tx1"/>
            </a:solidFill>
          </a:ln>
        </p:spPr>
      </p:pic>
      <p:sp>
        <p:nvSpPr>
          <p:cNvPr id="10" name="TextBox 9"/>
          <p:cNvSpPr txBox="1"/>
          <p:nvPr/>
        </p:nvSpPr>
        <p:spPr>
          <a:xfrm>
            <a:off x="8077200" y="6462164"/>
            <a:ext cx="1066800" cy="738664"/>
          </a:xfrm>
          <a:prstGeom prst="rect">
            <a:avLst/>
          </a:prstGeom>
          <a:noFill/>
        </p:spPr>
        <p:txBody>
          <a:bodyPr wrap="square" rtlCol="0">
            <a:spAutoFit/>
          </a:bodyPr>
          <a:lstStyle/>
          <a:p>
            <a:r>
              <a:rPr lang="en-US" sz="1050"/>
              <a:t>Zarek Rooker</a:t>
            </a:r>
          </a:p>
          <a:p>
            <a:r>
              <a:rPr lang="en-US" sz="1050"/>
              <a:t>2/2/2023</a:t>
            </a:r>
          </a:p>
          <a:p>
            <a:endParaRPr lang="en-US" sz="1050"/>
          </a:p>
          <a:p>
            <a:r>
              <a:rPr lang="en-US" sz="1050"/>
              <a:t> </a:t>
            </a:r>
          </a:p>
        </p:txBody>
      </p:sp>
      <p:pic>
        <p:nvPicPr>
          <p:cNvPr id="15" name="Picture 14">
            <a:extLst>
              <a:ext uri="{FF2B5EF4-FFF2-40B4-BE49-F238E27FC236}">
                <a16:creationId xmlns:a16="http://schemas.microsoft.com/office/drawing/2014/main" id="{F9B9848D-D513-454F-F254-5E1C5B5E6B9B}"/>
              </a:ext>
            </a:extLst>
          </p:cNvPr>
          <p:cNvPicPr>
            <a:picLocks noChangeAspect="1"/>
          </p:cNvPicPr>
          <p:nvPr/>
        </p:nvPicPr>
        <p:blipFill>
          <a:blip r:embed="rId5"/>
          <a:stretch>
            <a:fillRect/>
          </a:stretch>
        </p:blipFill>
        <p:spPr>
          <a:xfrm>
            <a:off x="3540664" y="4103053"/>
            <a:ext cx="2479136" cy="1644260"/>
          </a:xfrm>
          <a:prstGeom prst="rect">
            <a:avLst/>
          </a:prstGeom>
          <a:ln>
            <a:solidFill>
              <a:schemeClr val="tx1"/>
            </a:solidFill>
          </a:ln>
        </p:spPr>
      </p:pic>
    </p:spTree>
    <p:extLst>
      <p:ext uri="{BB962C8B-B14F-4D97-AF65-F5344CB8AC3E}">
        <p14:creationId xmlns:p14="http://schemas.microsoft.com/office/powerpoint/2010/main" val="39287845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200379"/>
            <a:ext cx="7315200" cy="849244"/>
          </a:xfrm>
        </p:spPr>
        <p:txBody>
          <a:bodyPr/>
          <a:lstStyle/>
          <a:p>
            <a:pPr algn="ctr"/>
            <a:r>
              <a:rPr lang="en-US" sz="3200">
                <a:latin typeface="Times New Roman" panose="02020603050405020304" pitchFamily="18" charset="0"/>
                <a:cs typeface="Times New Roman" panose="02020603050405020304" pitchFamily="18" charset="0"/>
              </a:rPr>
              <a:t>Design I (360 Pill Dispenser)</a:t>
            </a:r>
          </a:p>
        </p:txBody>
      </p:sp>
      <p:sp>
        <p:nvSpPr>
          <p:cNvPr id="8" name="Content Placeholder 7"/>
          <p:cNvSpPr>
            <a:spLocks noGrp="1"/>
          </p:cNvSpPr>
          <p:nvPr>
            <p:ph idx="1"/>
          </p:nvPr>
        </p:nvSpPr>
        <p:spPr>
          <a:xfrm>
            <a:off x="339984" y="1254656"/>
            <a:ext cx="8499216" cy="4765144"/>
          </a:xfrm>
        </p:spPr>
        <p:txBody>
          <a:bodyPr numCol="2">
            <a:normAutofit/>
          </a:bodyPr>
          <a:lstStyle/>
          <a:p>
            <a:pPr marL="0" indent="0">
              <a:spcBef>
                <a:spcPts val="200"/>
              </a:spcBef>
              <a:spcAft>
                <a:spcPts val="300"/>
              </a:spcAft>
              <a:buNone/>
            </a:pPr>
            <a:r>
              <a:rPr lang="en-US" sz="1800" b="1">
                <a:latin typeface="Times New Roman" panose="02020603050405020304" pitchFamily="18" charset="0"/>
                <a:cs typeface="Times New Roman" panose="02020603050405020304" pitchFamily="18" charset="0"/>
              </a:rPr>
              <a:t>Parts:</a:t>
            </a:r>
          </a:p>
          <a:p>
            <a:pPr>
              <a:spcBef>
                <a:spcPts val="200"/>
              </a:spcBef>
              <a:spcAft>
                <a:spcPts val="300"/>
              </a:spcAft>
            </a:pPr>
            <a:r>
              <a:rPr lang="en-US" sz="1600">
                <a:latin typeface="Times New Roman" panose="02020603050405020304" pitchFamily="18" charset="0"/>
                <a:cs typeface="Times New Roman" panose="02020603050405020304" pitchFamily="18" charset="0"/>
              </a:rPr>
              <a:t>Electronics</a:t>
            </a:r>
          </a:p>
          <a:p>
            <a:pPr lvl="1">
              <a:spcBef>
                <a:spcPts val="200"/>
              </a:spcBef>
              <a:spcAft>
                <a:spcPts val="300"/>
              </a:spcAft>
            </a:pPr>
            <a:r>
              <a:rPr lang="en-US" sz="1600">
                <a:latin typeface="Times New Roman" panose="02020603050405020304" pitchFamily="18" charset="0"/>
                <a:cs typeface="Times New Roman" panose="02020603050405020304" pitchFamily="18" charset="0"/>
              </a:rPr>
              <a:t>Raspberry Pi 4B, 3.5” Touchscreen, Speaker, Camera</a:t>
            </a:r>
          </a:p>
          <a:p>
            <a:pPr>
              <a:spcBef>
                <a:spcPts val="200"/>
              </a:spcBef>
              <a:spcAft>
                <a:spcPts val="300"/>
              </a:spcAft>
            </a:pPr>
            <a:r>
              <a:rPr lang="en-US" sz="1600">
                <a:latin typeface="Times New Roman" panose="02020603050405020304" pitchFamily="18" charset="0"/>
                <a:cs typeface="Times New Roman" panose="02020603050405020304" pitchFamily="18" charset="0"/>
              </a:rPr>
              <a:t>Hardware</a:t>
            </a:r>
          </a:p>
          <a:p>
            <a:pPr lvl="1">
              <a:spcBef>
                <a:spcPts val="200"/>
              </a:spcBef>
              <a:spcAft>
                <a:spcPts val="300"/>
              </a:spcAft>
            </a:pPr>
            <a:r>
              <a:rPr lang="en-US" sz="1600">
                <a:latin typeface="Times New Roman" panose="02020603050405020304" pitchFamily="18" charset="0"/>
                <a:cs typeface="Times New Roman" panose="02020603050405020304" pitchFamily="18" charset="0"/>
              </a:rPr>
              <a:t>(2) Motors, Face Gear, Ball Bearings, Clear Plastic Molding</a:t>
            </a:r>
          </a:p>
          <a:p>
            <a:pPr marL="0" indent="0">
              <a:spcBef>
                <a:spcPts val="200"/>
              </a:spcBef>
              <a:spcAft>
                <a:spcPts val="300"/>
              </a:spcAft>
              <a:buNone/>
            </a:pPr>
            <a:endParaRPr lang="en-US" sz="1800" b="1">
              <a:latin typeface="Times New Roman" panose="02020603050405020304" pitchFamily="18" charset="0"/>
              <a:cs typeface="Times New Roman" panose="02020603050405020304" pitchFamily="18" charset="0"/>
            </a:endParaRPr>
          </a:p>
          <a:p>
            <a:pPr marL="0" indent="0">
              <a:spcBef>
                <a:spcPts val="200"/>
              </a:spcBef>
              <a:spcAft>
                <a:spcPts val="300"/>
              </a:spcAft>
              <a:buNone/>
            </a:pPr>
            <a:endParaRPr lang="en-US" sz="1800" b="1">
              <a:latin typeface="Times New Roman" panose="02020603050405020304" pitchFamily="18" charset="0"/>
              <a:cs typeface="Times New Roman" panose="02020603050405020304" pitchFamily="18" charset="0"/>
            </a:endParaRPr>
          </a:p>
          <a:p>
            <a:pPr marL="0" indent="0">
              <a:spcBef>
                <a:spcPts val="200"/>
              </a:spcBef>
              <a:spcAft>
                <a:spcPts val="300"/>
              </a:spcAft>
              <a:buNone/>
            </a:pPr>
            <a:endParaRPr lang="en-US" sz="1800" b="1">
              <a:latin typeface="Times New Roman" panose="02020603050405020304" pitchFamily="18" charset="0"/>
              <a:cs typeface="Times New Roman" panose="02020603050405020304" pitchFamily="18" charset="0"/>
            </a:endParaRPr>
          </a:p>
          <a:p>
            <a:pPr marL="0" indent="0">
              <a:spcBef>
                <a:spcPts val="200"/>
              </a:spcBef>
              <a:spcAft>
                <a:spcPts val="300"/>
              </a:spcAft>
              <a:buNone/>
            </a:pPr>
            <a:endParaRPr lang="en-US" sz="1800" b="1">
              <a:latin typeface="Times New Roman" panose="02020603050405020304" pitchFamily="18" charset="0"/>
              <a:cs typeface="Times New Roman" panose="02020603050405020304" pitchFamily="18" charset="0"/>
            </a:endParaRPr>
          </a:p>
          <a:p>
            <a:pPr marL="0" indent="0">
              <a:spcBef>
                <a:spcPts val="200"/>
              </a:spcBef>
              <a:spcAft>
                <a:spcPts val="300"/>
              </a:spcAft>
              <a:buNone/>
            </a:pPr>
            <a:endParaRPr lang="en-US" sz="1800" b="1">
              <a:latin typeface="Times New Roman" panose="02020603050405020304" pitchFamily="18" charset="0"/>
              <a:cs typeface="Times New Roman" panose="02020603050405020304" pitchFamily="18" charset="0"/>
            </a:endParaRPr>
          </a:p>
          <a:p>
            <a:pPr marL="0" indent="0">
              <a:spcBef>
                <a:spcPts val="200"/>
              </a:spcBef>
              <a:spcAft>
                <a:spcPts val="300"/>
              </a:spcAft>
              <a:buNone/>
            </a:pPr>
            <a:endParaRPr lang="en-US" sz="1800" b="1">
              <a:latin typeface="Times New Roman" panose="02020603050405020304" pitchFamily="18" charset="0"/>
              <a:cs typeface="Times New Roman" panose="02020603050405020304" pitchFamily="18" charset="0"/>
            </a:endParaRPr>
          </a:p>
          <a:p>
            <a:pPr marL="0" indent="0">
              <a:spcBef>
                <a:spcPts val="200"/>
              </a:spcBef>
              <a:spcAft>
                <a:spcPts val="300"/>
              </a:spcAft>
              <a:buNone/>
            </a:pPr>
            <a:endParaRPr lang="en-US" sz="1800" b="1">
              <a:latin typeface="Times New Roman" panose="02020603050405020304" pitchFamily="18" charset="0"/>
              <a:cs typeface="Times New Roman" panose="02020603050405020304" pitchFamily="18" charset="0"/>
            </a:endParaRPr>
          </a:p>
          <a:p>
            <a:pPr marL="0" indent="0">
              <a:spcBef>
                <a:spcPts val="200"/>
              </a:spcBef>
              <a:spcAft>
                <a:spcPts val="300"/>
              </a:spcAft>
              <a:buNone/>
            </a:pPr>
            <a:r>
              <a:rPr lang="en-US" sz="1800" b="1">
                <a:latin typeface="Times New Roman" panose="02020603050405020304" pitchFamily="18" charset="0"/>
                <a:cs typeface="Times New Roman" panose="02020603050405020304" pitchFamily="18" charset="0"/>
              </a:rPr>
              <a:t>Dimensions:</a:t>
            </a:r>
          </a:p>
          <a:p>
            <a:pPr>
              <a:spcBef>
                <a:spcPts val="200"/>
              </a:spcBef>
              <a:spcAft>
                <a:spcPts val="300"/>
              </a:spcAft>
            </a:pPr>
            <a:r>
              <a:rPr lang="en-US" sz="1600">
                <a:latin typeface="Times New Roman" panose="02020603050405020304" pitchFamily="18" charset="0"/>
                <a:cs typeface="Times New Roman" panose="02020603050405020304" pitchFamily="18" charset="0"/>
              </a:rPr>
              <a:t>Total Size – 10” x 2.5” x8” </a:t>
            </a:r>
          </a:p>
          <a:p>
            <a:pPr>
              <a:spcBef>
                <a:spcPts val="200"/>
              </a:spcBef>
              <a:spcAft>
                <a:spcPts val="300"/>
              </a:spcAft>
            </a:pPr>
            <a:r>
              <a:rPr lang="en-US" sz="1600">
                <a:latin typeface="Times New Roman" panose="02020603050405020304" pitchFamily="18" charset="0"/>
                <a:cs typeface="Times New Roman" panose="02020603050405020304" pitchFamily="18" charset="0"/>
              </a:rPr>
              <a:t>Capsule - 1’’ x 2’’ x 1’’ </a:t>
            </a:r>
          </a:p>
          <a:p>
            <a:pPr marL="0" indent="0">
              <a:spcBef>
                <a:spcPts val="200"/>
              </a:spcBef>
              <a:spcAft>
                <a:spcPts val="300"/>
              </a:spcAft>
              <a:buNone/>
            </a:pPr>
            <a:r>
              <a:rPr lang="en-US" sz="1800" b="1">
                <a:latin typeface="Times New Roman" panose="02020603050405020304" pitchFamily="18" charset="0"/>
                <a:cs typeface="Times New Roman" panose="02020603050405020304" pitchFamily="18" charset="0"/>
              </a:rPr>
              <a:t>Total Cost: $179</a:t>
            </a:r>
          </a:p>
          <a:p>
            <a:pPr>
              <a:spcBef>
                <a:spcPts val="200"/>
              </a:spcBef>
              <a:spcAft>
                <a:spcPts val="300"/>
              </a:spcAft>
            </a:pPr>
            <a:r>
              <a:rPr lang="en-US" sz="1600">
                <a:latin typeface="Times New Roman" panose="02020603050405020304" pitchFamily="18" charset="0"/>
                <a:cs typeface="Times New Roman" panose="02020603050405020304" pitchFamily="18" charset="0"/>
              </a:rPr>
              <a:t>Electrical: $148</a:t>
            </a:r>
          </a:p>
          <a:p>
            <a:pPr>
              <a:spcBef>
                <a:spcPts val="200"/>
              </a:spcBef>
              <a:spcAft>
                <a:spcPts val="300"/>
              </a:spcAft>
            </a:pPr>
            <a:r>
              <a:rPr lang="en-US" sz="1600">
                <a:latin typeface="Times New Roman" panose="02020603050405020304" pitchFamily="18" charset="0"/>
                <a:cs typeface="Times New Roman" panose="02020603050405020304" pitchFamily="18" charset="0"/>
              </a:rPr>
              <a:t>Hardware: $31</a:t>
            </a:r>
          </a:p>
          <a:p>
            <a:pPr marL="0" indent="0">
              <a:spcBef>
                <a:spcPts val="200"/>
              </a:spcBef>
              <a:spcAft>
                <a:spcPts val="300"/>
              </a:spcAft>
              <a:buNone/>
            </a:pPr>
            <a:endParaRPr lang="en-US" sz="2000">
              <a:latin typeface="Times New Roman" panose="02020603050405020304" pitchFamily="18" charset="0"/>
              <a:cs typeface="Times New Roman" panose="02020603050405020304" pitchFamily="18" charset="0"/>
            </a:endParaRPr>
          </a:p>
          <a:p>
            <a:pPr>
              <a:spcBef>
                <a:spcPts val="200"/>
              </a:spcBef>
              <a:spcAft>
                <a:spcPts val="300"/>
              </a:spcAft>
            </a:pPr>
            <a:endParaRPr lang="en-US" sz="2000">
              <a:latin typeface="Times New Roman" panose="02020603050405020304" pitchFamily="18" charset="0"/>
              <a:cs typeface="Times New Roman" panose="02020603050405020304" pitchFamily="18" charset="0"/>
            </a:endParaRPr>
          </a:p>
          <a:p>
            <a:pPr>
              <a:spcBef>
                <a:spcPts val="200"/>
              </a:spcBef>
              <a:spcAft>
                <a:spcPts val="300"/>
              </a:spcAft>
            </a:pPr>
            <a:endParaRPr lang="en-US" sz="2000">
              <a:latin typeface="Times New Roman" panose="02020603050405020304" pitchFamily="18" charset="0"/>
              <a:cs typeface="Times New Roman" panose="02020603050405020304" pitchFamily="18" charset="0"/>
            </a:endParaRPr>
          </a:p>
          <a:p>
            <a:pPr marL="0" indent="0">
              <a:buNone/>
            </a:pPr>
            <a:endParaRPr lang="en-US" sz="2000">
              <a:latin typeface="Times New Roman" panose="02020603050405020304" pitchFamily="18" charset="0"/>
              <a:cs typeface="Times New Roman" panose="02020603050405020304" pitchFamily="18" charset="0"/>
            </a:endParaRPr>
          </a:p>
          <a:p>
            <a:endParaRPr lang="en-US" sz="2000">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9910561B-9879-25B4-23FB-544C19438EA8}"/>
              </a:ext>
            </a:extLst>
          </p:cNvPr>
          <p:cNvSpPr/>
          <p:nvPr/>
        </p:nvSpPr>
        <p:spPr>
          <a:xfrm>
            <a:off x="6019800" y="6526696"/>
            <a:ext cx="3124200" cy="304800"/>
          </a:xfrm>
          <a:prstGeom prst="rect">
            <a:avLst/>
          </a:prstGeom>
          <a:solidFill>
            <a:srgbClr val="5050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8007B0F1-0D29-0DEE-7305-458AEA04C4C7}"/>
              </a:ext>
            </a:extLst>
          </p:cNvPr>
          <p:cNvPicPr>
            <a:picLocks noChangeAspect="1"/>
          </p:cNvPicPr>
          <p:nvPr/>
        </p:nvPicPr>
        <p:blipFill>
          <a:blip r:embed="rId3"/>
          <a:stretch>
            <a:fillRect/>
          </a:stretch>
        </p:blipFill>
        <p:spPr>
          <a:xfrm>
            <a:off x="4951728" y="3439846"/>
            <a:ext cx="3328752" cy="2579954"/>
          </a:xfrm>
          <a:prstGeom prst="rect">
            <a:avLst/>
          </a:prstGeom>
          <a:ln>
            <a:solidFill>
              <a:schemeClr val="tx1"/>
            </a:solidFill>
          </a:ln>
        </p:spPr>
      </p:pic>
      <p:pic>
        <p:nvPicPr>
          <p:cNvPr id="7" name="Picture 6">
            <a:extLst>
              <a:ext uri="{FF2B5EF4-FFF2-40B4-BE49-F238E27FC236}">
                <a16:creationId xmlns:a16="http://schemas.microsoft.com/office/drawing/2014/main" id="{DA10B4EF-F40E-0833-3C71-EED307E6180E}"/>
              </a:ext>
            </a:extLst>
          </p:cNvPr>
          <p:cNvPicPr>
            <a:picLocks noChangeAspect="1"/>
          </p:cNvPicPr>
          <p:nvPr/>
        </p:nvPicPr>
        <p:blipFill>
          <a:blip r:embed="rId4"/>
          <a:stretch>
            <a:fillRect/>
          </a:stretch>
        </p:blipFill>
        <p:spPr>
          <a:xfrm>
            <a:off x="649370" y="3439846"/>
            <a:ext cx="3542903" cy="2586778"/>
          </a:xfrm>
          <a:prstGeom prst="rect">
            <a:avLst/>
          </a:prstGeom>
          <a:ln>
            <a:solidFill>
              <a:schemeClr val="tx1"/>
            </a:solidFill>
          </a:ln>
        </p:spPr>
      </p:pic>
      <p:sp>
        <p:nvSpPr>
          <p:cNvPr id="10" name="TextBox 9"/>
          <p:cNvSpPr txBox="1"/>
          <p:nvPr/>
        </p:nvSpPr>
        <p:spPr>
          <a:xfrm>
            <a:off x="8077200" y="6462164"/>
            <a:ext cx="1066800" cy="738664"/>
          </a:xfrm>
          <a:prstGeom prst="rect">
            <a:avLst/>
          </a:prstGeom>
          <a:noFill/>
        </p:spPr>
        <p:txBody>
          <a:bodyPr wrap="square" rtlCol="0">
            <a:spAutoFit/>
          </a:bodyPr>
          <a:lstStyle/>
          <a:p>
            <a:r>
              <a:rPr lang="en-US" sz="1050" err="1"/>
              <a:t>Zarek</a:t>
            </a:r>
            <a:r>
              <a:rPr lang="en-US" sz="1050"/>
              <a:t> </a:t>
            </a:r>
            <a:r>
              <a:rPr lang="en-US" sz="1050" err="1"/>
              <a:t>Rooker</a:t>
            </a:r>
            <a:endParaRPr lang="en-US" sz="1050"/>
          </a:p>
          <a:p>
            <a:r>
              <a:rPr lang="en-US" sz="1050"/>
              <a:t>2/2/2023</a:t>
            </a:r>
          </a:p>
          <a:p>
            <a:endParaRPr lang="en-US" sz="1050"/>
          </a:p>
          <a:p>
            <a:r>
              <a:rPr lang="en-US" sz="1050"/>
              <a:t> </a:t>
            </a:r>
          </a:p>
        </p:txBody>
      </p:sp>
      <p:pic>
        <p:nvPicPr>
          <p:cNvPr id="3" name="Picture 2">
            <a:extLst>
              <a:ext uri="{FF2B5EF4-FFF2-40B4-BE49-F238E27FC236}">
                <a16:creationId xmlns:a16="http://schemas.microsoft.com/office/drawing/2014/main" id="{6FA63E0D-E765-3B33-8505-56FB124B49AC}"/>
              </a:ext>
            </a:extLst>
          </p:cNvPr>
          <p:cNvPicPr>
            <a:picLocks noChangeAspect="1"/>
          </p:cNvPicPr>
          <p:nvPr/>
        </p:nvPicPr>
        <p:blipFill>
          <a:blip r:embed="rId5"/>
          <a:stretch>
            <a:fillRect/>
          </a:stretch>
        </p:blipFill>
        <p:spPr>
          <a:xfrm>
            <a:off x="7231526" y="2630078"/>
            <a:ext cx="1048954" cy="736736"/>
          </a:xfrm>
          <a:prstGeom prst="rect">
            <a:avLst/>
          </a:prstGeom>
          <a:ln>
            <a:solidFill>
              <a:schemeClr val="tx1"/>
            </a:solidFill>
          </a:ln>
        </p:spPr>
      </p:pic>
    </p:spTree>
    <p:extLst>
      <p:ext uri="{BB962C8B-B14F-4D97-AF65-F5344CB8AC3E}">
        <p14:creationId xmlns:p14="http://schemas.microsoft.com/office/powerpoint/2010/main" val="36280661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217556"/>
            <a:ext cx="7315200" cy="849244"/>
          </a:xfrm>
        </p:spPr>
        <p:txBody>
          <a:bodyPr/>
          <a:lstStyle/>
          <a:p>
            <a:pPr algn="ctr"/>
            <a:r>
              <a:rPr lang="en-US" sz="3200">
                <a:latin typeface="Times New Roman" panose="02020603050405020304" pitchFamily="18" charset="0"/>
                <a:cs typeface="Times New Roman" panose="02020603050405020304" pitchFamily="18" charset="0"/>
              </a:rPr>
              <a:t>Design I (Alternatives)</a:t>
            </a:r>
          </a:p>
        </p:txBody>
      </p:sp>
      <p:sp>
        <p:nvSpPr>
          <p:cNvPr id="8" name="Content Placeholder 7"/>
          <p:cNvSpPr>
            <a:spLocks noGrp="1"/>
          </p:cNvSpPr>
          <p:nvPr>
            <p:ph idx="1"/>
          </p:nvPr>
        </p:nvSpPr>
        <p:spPr>
          <a:xfrm>
            <a:off x="339984" y="1254656"/>
            <a:ext cx="8499216" cy="4993744"/>
          </a:xfrm>
        </p:spPr>
        <p:txBody>
          <a:bodyPr numCol="1">
            <a:normAutofit fontScale="92500" lnSpcReduction="10000"/>
          </a:bodyPr>
          <a:lstStyle/>
          <a:p>
            <a:pPr marL="0" indent="0">
              <a:spcBef>
                <a:spcPts val="200"/>
              </a:spcBef>
              <a:spcAft>
                <a:spcPts val="300"/>
              </a:spcAft>
              <a:buNone/>
            </a:pPr>
            <a:r>
              <a:rPr lang="en-US" sz="2000" b="1">
                <a:latin typeface="Times New Roman" panose="02020603050405020304" pitchFamily="18" charset="0"/>
                <a:cs typeface="Times New Roman" panose="02020603050405020304" pitchFamily="18" charset="0"/>
              </a:rPr>
              <a:t>Separate Touch Screen</a:t>
            </a:r>
          </a:p>
          <a:p>
            <a:pPr marL="0" indent="0">
              <a:spcBef>
                <a:spcPts val="200"/>
              </a:spcBef>
              <a:spcAft>
                <a:spcPts val="300"/>
              </a:spcAft>
              <a:buNone/>
            </a:pPr>
            <a:r>
              <a:rPr lang="en-US" sz="2000" b="1">
                <a:latin typeface="Times New Roman" panose="02020603050405020304" pitchFamily="18" charset="0"/>
                <a:cs typeface="Times New Roman" panose="02020603050405020304" pitchFamily="18" charset="0"/>
              </a:rPr>
              <a:t>Benefits:</a:t>
            </a:r>
          </a:p>
          <a:p>
            <a:pPr>
              <a:spcBef>
                <a:spcPts val="200"/>
              </a:spcBef>
              <a:spcAft>
                <a:spcPts val="300"/>
              </a:spcAft>
            </a:pPr>
            <a:r>
              <a:rPr lang="en-US" sz="1800">
                <a:latin typeface="Times New Roman" panose="02020603050405020304" pitchFamily="18" charset="0"/>
                <a:cs typeface="Times New Roman" panose="02020603050405020304" pitchFamily="18" charset="0"/>
              </a:rPr>
              <a:t>Compatibility</a:t>
            </a:r>
          </a:p>
          <a:p>
            <a:pPr>
              <a:spcBef>
                <a:spcPts val="200"/>
              </a:spcBef>
              <a:spcAft>
                <a:spcPts val="300"/>
              </a:spcAft>
            </a:pPr>
            <a:r>
              <a:rPr lang="en-US" sz="1800">
                <a:latin typeface="Times New Roman" panose="02020603050405020304" pitchFamily="18" charset="0"/>
                <a:cs typeface="Times New Roman" panose="02020603050405020304" pitchFamily="18" charset="0"/>
              </a:rPr>
              <a:t>“Cheaper” </a:t>
            </a:r>
          </a:p>
          <a:p>
            <a:pPr>
              <a:spcBef>
                <a:spcPts val="200"/>
              </a:spcBef>
              <a:spcAft>
                <a:spcPts val="300"/>
              </a:spcAft>
            </a:pPr>
            <a:r>
              <a:rPr lang="en-US" sz="1800">
                <a:latin typeface="Times New Roman" panose="02020603050405020304" pitchFamily="18" charset="0"/>
                <a:cs typeface="Times New Roman" panose="02020603050405020304" pitchFamily="18" charset="0"/>
              </a:rPr>
              <a:t>Longevity/Timeless</a:t>
            </a:r>
          </a:p>
          <a:p>
            <a:pPr marL="0" indent="0">
              <a:spcBef>
                <a:spcPts val="200"/>
              </a:spcBef>
              <a:spcAft>
                <a:spcPts val="300"/>
              </a:spcAft>
              <a:buNone/>
            </a:pPr>
            <a:r>
              <a:rPr lang="en-US" sz="2000" b="1">
                <a:latin typeface="Times New Roman" panose="02020603050405020304" pitchFamily="18" charset="0"/>
                <a:cs typeface="Times New Roman" panose="02020603050405020304" pitchFamily="18" charset="0"/>
              </a:rPr>
              <a:t>Concerns: </a:t>
            </a:r>
          </a:p>
          <a:p>
            <a:pPr>
              <a:spcBef>
                <a:spcPts val="200"/>
              </a:spcBef>
              <a:spcAft>
                <a:spcPts val="300"/>
              </a:spcAft>
            </a:pPr>
            <a:r>
              <a:rPr lang="en-US" sz="1800">
                <a:latin typeface="Times New Roman" panose="02020603050405020304" pitchFamily="18" charset="0"/>
                <a:cs typeface="Times New Roman" panose="02020603050405020304" pitchFamily="18" charset="0"/>
              </a:rPr>
              <a:t>Manual Loading</a:t>
            </a:r>
          </a:p>
          <a:p>
            <a:pPr>
              <a:spcBef>
                <a:spcPts val="200"/>
              </a:spcBef>
              <a:spcAft>
                <a:spcPts val="300"/>
              </a:spcAft>
            </a:pPr>
            <a:r>
              <a:rPr lang="en-US" sz="1800">
                <a:latin typeface="Times New Roman" panose="02020603050405020304" pitchFamily="18" charset="0"/>
                <a:cs typeface="Times New Roman" panose="02020603050405020304" pitchFamily="18" charset="0"/>
              </a:rPr>
              <a:t>Connectivity</a:t>
            </a:r>
          </a:p>
          <a:p>
            <a:pPr>
              <a:spcBef>
                <a:spcPts val="200"/>
              </a:spcBef>
              <a:spcAft>
                <a:spcPts val="300"/>
              </a:spcAft>
            </a:pPr>
            <a:r>
              <a:rPr lang="en-US" sz="1800">
                <a:latin typeface="Times New Roman" panose="02020603050405020304" pitchFamily="18" charset="0"/>
                <a:cs typeface="Times New Roman" panose="02020603050405020304" pitchFamily="18" charset="0"/>
              </a:rPr>
              <a:t>Speaker/Camera Location</a:t>
            </a:r>
          </a:p>
          <a:p>
            <a:pPr marL="0" indent="0">
              <a:spcBef>
                <a:spcPts val="200"/>
              </a:spcBef>
              <a:spcAft>
                <a:spcPts val="300"/>
              </a:spcAft>
              <a:buNone/>
            </a:pPr>
            <a:r>
              <a:rPr lang="en-US" sz="2000" b="1">
                <a:latin typeface="Times New Roman" panose="02020603050405020304" pitchFamily="18" charset="0"/>
                <a:cs typeface="Times New Roman" panose="02020603050405020304" pitchFamily="18" charset="0"/>
              </a:rPr>
              <a:t>Alternative Parts: </a:t>
            </a:r>
          </a:p>
          <a:p>
            <a:pPr>
              <a:spcBef>
                <a:spcPts val="200"/>
              </a:spcBef>
              <a:spcAft>
                <a:spcPts val="300"/>
              </a:spcAft>
            </a:pPr>
            <a:r>
              <a:rPr lang="en-US" sz="2000">
                <a:latin typeface="Times New Roman" panose="02020603050405020304" pitchFamily="18" charset="0"/>
                <a:cs typeface="Times New Roman" panose="02020603050405020304" pitchFamily="18" charset="0"/>
              </a:rPr>
              <a:t>Raspberry Pi 4B &amp; Pico </a:t>
            </a:r>
          </a:p>
          <a:p>
            <a:pPr>
              <a:spcBef>
                <a:spcPts val="200"/>
              </a:spcBef>
              <a:spcAft>
                <a:spcPts val="300"/>
              </a:spcAft>
            </a:pPr>
            <a:r>
              <a:rPr lang="en-US" sz="2000">
                <a:latin typeface="Times New Roman" panose="02020603050405020304" pitchFamily="18" charset="0"/>
                <a:cs typeface="Times New Roman" panose="02020603050405020304" pitchFamily="18" charset="0"/>
              </a:rPr>
              <a:t>5” or 7” Touchscreen</a:t>
            </a:r>
          </a:p>
          <a:p>
            <a:pPr marL="0" indent="0">
              <a:spcBef>
                <a:spcPts val="200"/>
              </a:spcBef>
              <a:spcAft>
                <a:spcPts val="300"/>
              </a:spcAft>
              <a:buNone/>
            </a:pPr>
            <a:r>
              <a:rPr lang="en-US" sz="2000" b="1">
                <a:latin typeface="Times New Roman" panose="02020603050405020304" pitchFamily="18" charset="0"/>
                <a:cs typeface="Times New Roman" panose="02020603050405020304" pitchFamily="18" charset="0"/>
              </a:rPr>
              <a:t>Dimensions: </a:t>
            </a:r>
            <a:r>
              <a:rPr lang="en-US" sz="2000">
                <a:latin typeface="Times New Roman" panose="02020603050405020304" pitchFamily="18" charset="0"/>
                <a:cs typeface="Times New Roman" panose="02020603050405020304" pitchFamily="18" charset="0"/>
              </a:rPr>
              <a:t>9’’ x 2.5’’ x 8’’</a:t>
            </a:r>
          </a:p>
          <a:p>
            <a:pPr marL="0" indent="0">
              <a:spcBef>
                <a:spcPts val="200"/>
              </a:spcBef>
              <a:spcAft>
                <a:spcPts val="300"/>
              </a:spcAft>
              <a:buNone/>
            </a:pPr>
            <a:endParaRPr lang="en-US" sz="900" b="1">
              <a:latin typeface="Times New Roman" panose="02020603050405020304" pitchFamily="18" charset="0"/>
              <a:cs typeface="Times New Roman" panose="02020603050405020304" pitchFamily="18" charset="0"/>
            </a:endParaRPr>
          </a:p>
          <a:p>
            <a:pPr marL="0" indent="0">
              <a:spcBef>
                <a:spcPts val="200"/>
              </a:spcBef>
              <a:spcAft>
                <a:spcPts val="300"/>
              </a:spcAft>
              <a:buNone/>
            </a:pPr>
            <a:r>
              <a:rPr lang="en-US" sz="2000" b="1">
                <a:latin typeface="Times New Roman" panose="02020603050405020304" pitchFamily="18" charset="0"/>
                <a:cs typeface="Times New Roman" panose="02020603050405020304" pitchFamily="18" charset="0"/>
              </a:rPr>
              <a:t>Total Cost: $188</a:t>
            </a:r>
          </a:p>
          <a:p>
            <a:pPr marL="0" indent="0">
              <a:spcBef>
                <a:spcPts val="200"/>
              </a:spcBef>
              <a:spcAft>
                <a:spcPts val="300"/>
              </a:spcAft>
              <a:buNone/>
            </a:pPr>
            <a:r>
              <a:rPr lang="en-US" sz="2100" b="1">
                <a:latin typeface="Times New Roman" panose="02020603050405020304" pitchFamily="18" charset="0"/>
                <a:cs typeface="Times New Roman" panose="02020603050405020304" pitchFamily="18" charset="0"/>
              </a:rPr>
              <a:t>Cost (Excluding Touch Screen): $133</a:t>
            </a:r>
          </a:p>
          <a:p>
            <a:pPr marL="0" indent="0">
              <a:spcBef>
                <a:spcPts val="200"/>
              </a:spcBef>
              <a:spcAft>
                <a:spcPts val="300"/>
              </a:spcAft>
              <a:buNone/>
            </a:pPr>
            <a:endParaRPr lang="en-US" sz="2000" b="1">
              <a:latin typeface="Times New Roman" panose="02020603050405020304" pitchFamily="18" charset="0"/>
              <a:cs typeface="Times New Roman" panose="02020603050405020304" pitchFamily="18" charset="0"/>
            </a:endParaRPr>
          </a:p>
          <a:p>
            <a:pPr>
              <a:spcBef>
                <a:spcPts val="200"/>
              </a:spcBef>
              <a:spcAft>
                <a:spcPts val="300"/>
              </a:spcAft>
            </a:pPr>
            <a:endParaRPr lang="en-US" sz="2000" b="1">
              <a:latin typeface="Times New Roman" panose="02020603050405020304" pitchFamily="18" charset="0"/>
              <a:cs typeface="Times New Roman" panose="02020603050405020304" pitchFamily="18" charset="0"/>
            </a:endParaRPr>
          </a:p>
          <a:p>
            <a:pPr>
              <a:spcBef>
                <a:spcPts val="200"/>
              </a:spcBef>
              <a:spcAft>
                <a:spcPts val="300"/>
              </a:spcAft>
            </a:pPr>
            <a:endParaRPr lang="en-US" sz="2000">
              <a:latin typeface="Times New Roman" panose="02020603050405020304" pitchFamily="18" charset="0"/>
              <a:cs typeface="Times New Roman" panose="02020603050405020304" pitchFamily="18" charset="0"/>
            </a:endParaRPr>
          </a:p>
          <a:p>
            <a:pPr>
              <a:spcBef>
                <a:spcPts val="200"/>
              </a:spcBef>
              <a:spcAft>
                <a:spcPts val="300"/>
              </a:spcAft>
            </a:pPr>
            <a:endParaRPr lang="en-US" sz="2000">
              <a:latin typeface="Times New Roman" panose="02020603050405020304" pitchFamily="18" charset="0"/>
              <a:cs typeface="Times New Roman" panose="02020603050405020304" pitchFamily="18" charset="0"/>
            </a:endParaRPr>
          </a:p>
          <a:p>
            <a:pPr>
              <a:spcBef>
                <a:spcPts val="200"/>
              </a:spcBef>
              <a:spcAft>
                <a:spcPts val="300"/>
              </a:spcAft>
            </a:pPr>
            <a:endParaRPr lang="en-US" sz="2000">
              <a:latin typeface="Times New Roman" panose="02020603050405020304" pitchFamily="18" charset="0"/>
              <a:cs typeface="Times New Roman" panose="02020603050405020304" pitchFamily="18" charset="0"/>
            </a:endParaRPr>
          </a:p>
          <a:p>
            <a:pPr marL="0" indent="0">
              <a:buNone/>
            </a:pPr>
            <a:endParaRPr lang="en-US" sz="2000">
              <a:latin typeface="Times New Roman" panose="02020603050405020304" pitchFamily="18" charset="0"/>
              <a:cs typeface="Times New Roman" panose="02020603050405020304" pitchFamily="18" charset="0"/>
            </a:endParaRPr>
          </a:p>
          <a:p>
            <a:endParaRPr lang="en-US" sz="2000">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9910561B-9879-25B4-23FB-544C19438EA8}"/>
              </a:ext>
            </a:extLst>
          </p:cNvPr>
          <p:cNvSpPr/>
          <p:nvPr/>
        </p:nvSpPr>
        <p:spPr>
          <a:xfrm>
            <a:off x="6019800" y="6526696"/>
            <a:ext cx="3124200" cy="304800"/>
          </a:xfrm>
          <a:prstGeom prst="rect">
            <a:avLst/>
          </a:prstGeom>
          <a:solidFill>
            <a:srgbClr val="5050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1B2DB68C-0A78-E2BA-ACA0-F68AB5BBF7A6}"/>
              </a:ext>
            </a:extLst>
          </p:cNvPr>
          <p:cNvPicPr>
            <a:picLocks noChangeAspect="1"/>
          </p:cNvPicPr>
          <p:nvPr/>
        </p:nvPicPr>
        <p:blipFill>
          <a:blip r:embed="rId3"/>
          <a:stretch>
            <a:fillRect/>
          </a:stretch>
        </p:blipFill>
        <p:spPr>
          <a:xfrm>
            <a:off x="4944607" y="1312783"/>
            <a:ext cx="3859409" cy="3068928"/>
          </a:xfrm>
          <a:prstGeom prst="rect">
            <a:avLst/>
          </a:prstGeom>
          <a:ln>
            <a:solidFill>
              <a:schemeClr val="tx1"/>
            </a:solidFill>
          </a:ln>
        </p:spPr>
      </p:pic>
      <p:pic>
        <p:nvPicPr>
          <p:cNvPr id="9" name="Picture 8">
            <a:extLst>
              <a:ext uri="{FF2B5EF4-FFF2-40B4-BE49-F238E27FC236}">
                <a16:creationId xmlns:a16="http://schemas.microsoft.com/office/drawing/2014/main" id="{247375E2-46B8-8C96-73F5-42D01F7BAC11}"/>
              </a:ext>
            </a:extLst>
          </p:cNvPr>
          <p:cNvPicPr>
            <a:picLocks noChangeAspect="1"/>
          </p:cNvPicPr>
          <p:nvPr/>
        </p:nvPicPr>
        <p:blipFill>
          <a:blip r:embed="rId4"/>
          <a:stretch>
            <a:fillRect/>
          </a:stretch>
        </p:blipFill>
        <p:spPr>
          <a:xfrm>
            <a:off x="6779029" y="4293217"/>
            <a:ext cx="2024987" cy="1732586"/>
          </a:xfrm>
          <a:prstGeom prst="rect">
            <a:avLst/>
          </a:prstGeom>
          <a:ln>
            <a:solidFill>
              <a:schemeClr val="tx1"/>
            </a:solidFill>
          </a:ln>
        </p:spPr>
      </p:pic>
      <p:sp>
        <p:nvSpPr>
          <p:cNvPr id="10" name="TextBox 9"/>
          <p:cNvSpPr txBox="1"/>
          <p:nvPr/>
        </p:nvSpPr>
        <p:spPr>
          <a:xfrm>
            <a:off x="8077200" y="6436256"/>
            <a:ext cx="1066800" cy="738664"/>
          </a:xfrm>
          <a:prstGeom prst="rect">
            <a:avLst/>
          </a:prstGeom>
          <a:noFill/>
        </p:spPr>
        <p:txBody>
          <a:bodyPr wrap="square" rtlCol="0">
            <a:spAutoFit/>
          </a:bodyPr>
          <a:lstStyle/>
          <a:p>
            <a:r>
              <a:rPr lang="en-US" sz="1050"/>
              <a:t>Zarek Rooker</a:t>
            </a:r>
          </a:p>
          <a:p>
            <a:r>
              <a:rPr lang="en-US" sz="1050"/>
              <a:t>2/2/2023</a:t>
            </a:r>
          </a:p>
          <a:p>
            <a:endParaRPr lang="en-US" sz="1050"/>
          </a:p>
          <a:p>
            <a:r>
              <a:rPr lang="en-US" sz="1050"/>
              <a:t> </a:t>
            </a:r>
          </a:p>
        </p:txBody>
      </p:sp>
      <p:pic>
        <p:nvPicPr>
          <p:cNvPr id="12" name="Picture 11">
            <a:extLst>
              <a:ext uri="{FF2B5EF4-FFF2-40B4-BE49-F238E27FC236}">
                <a16:creationId xmlns:a16="http://schemas.microsoft.com/office/drawing/2014/main" id="{19A86586-3766-E74D-3C22-C72E357AB332}"/>
              </a:ext>
            </a:extLst>
          </p:cNvPr>
          <p:cNvPicPr>
            <a:picLocks noChangeAspect="1"/>
          </p:cNvPicPr>
          <p:nvPr/>
        </p:nvPicPr>
        <p:blipFill>
          <a:blip r:embed="rId5"/>
          <a:stretch>
            <a:fillRect/>
          </a:stretch>
        </p:blipFill>
        <p:spPr>
          <a:xfrm>
            <a:off x="4944607" y="4293217"/>
            <a:ext cx="1851482" cy="1727720"/>
          </a:xfrm>
          <a:prstGeom prst="rect">
            <a:avLst/>
          </a:prstGeom>
          <a:ln>
            <a:solidFill>
              <a:schemeClr val="tx1"/>
            </a:solidFill>
          </a:ln>
        </p:spPr>
      </p:pic>
    </p:spTree>
    <p:extLst>
      <p:ext uri="{BB962C8B-B14F-4D97-AF65-F5344CB8AC3E}">
        <p14:creationId xmlns:p14="http://schemas.microsoft.com/office/powerpoint/2010/main" val="22638267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200379"/>
            <a:ext cx="7315200" cy="849244"/>
          </a:xfrm>
        </p:spPr>
        <p:txBody>
          <a:bodyPr/>
          <a:lstStyle/>
          <a:p>
            <a:pPr algn="ctr"/>
            <a:r>
              <a:rPr lang="en-US" sz="3200">
                <a:latin typeface="Times New Roman" panose="02020603050405020304" pitchFamily="18" charset="0"/>
                <a:cs typeface="Times New Roman" panose="02020603050405020304" pitchFamily="18" charset="0"/>
              </a:rPr>
              <a:t>Design II (Smart Pill Dispenser)</a:t>
            </a:r>
          </a:p>
        </p:txBody>
      </p:sp>
      <p:sp>
        <p:nvSpPr>
          <p:cNvPr id="8" name="Content Placeholder 7"/>
          <p:cNvSpPr>
            <a:spLocks noGrp="1"/>
          </p:cNvSpPr>
          <p:nvPr>
            <p:ph idx="1"/>
          </p:nvPr>
        </p:nvSpPr>
        <p:spPr>
          <a:xfrm>
            <a:off x="339984" y="1254656"/>
            <a:ext cx="8499216" cy="4993744"/>
          </a:xfrm>
        </p:spPr>
        <p:txBody>
          <a:bodyPr numCol="1">
            <a:normAutofit lnSpcReduction="10000"/>
          </a:bodyPr>
          <a:lstStyle/>
          <a:p>
            <a:pPr marL="0" indent="0">
              <a:spcBef>
                <a:spcPts val="200"/>
              </a:spcBef>
              <a:spcAft>
                <a:spcPts val="300"/>
              </a:spcAft>
              <a:buNone/>
            </a:pPr>
            <a:r>
              <a:rPr lang="en-US" sz="1800" b="1">
                <a:latin typeface="Times New Roman" panose="02020603050405020304" pitchFamily="18" charset="0"/>
                <a:cs typeface="Times New Roman" panose="02020603050405020304" pitchFamily="18" charset="0"/>
              </a:rPr>
              <a:t>Features:</a:t>
            </a:r>
          </a:p>
          <a:p>
            <a:pPr>
              <a:spcBef>
                <a:spcPts val="200"/>
              </a:spcBef>
              <a:spcAft>
                <a:spcPts val="300"/>
              </a:spcAft>
            </a:pPr>
            <a:r>
              <a:rPr lang="en-US" sz="1600">
                <a:latin typeface="Times New Roman" panose="02020603050405020304" pitchFamily="18" charset="0"/>
                <a:cs typeface="Times New Roman" panose="02020603050405020304" pitchFamily="18" charset="0"/>
              </a:rPr>
              <a:t>Six Cylinders (</a:t>
            </a:r>
            <a:r>
              <a:rPr lang="en-US" sz="1200">
                <a:latin typeface="Times New Roman" panose="02020603050405020304" pitchFamily="18" charset="0"/>
                <a:cs typeface="Times New Roman" panose="02020603050405020304" pitchFamily="18" charset="0"/>
              </a:rPr>
              <a:t>Six Different Pills)</a:t>
            </a:r>
          </a:p>
          <a:p>
            <a:pPr>
              <a:spcBef>
                <a:spcPts val="200"/>
              </a:spcBef>
              <a:spcAft>
                <a:spcPts val="300"/>
              </a:spcAft>
            </a:pPr>
            <a:r>
              <a:rPr lang="en-US" sz="1600">
                <a:latin typeface="Times New Roman" panose="02020603050405020304" pitchFamily="18" charset="0"/>
                <a:cs typeface="Times New Roman" panose="02020603050405020304" pitchFamily="18" charset="0"/>
              </a:rPr>
              <a:t>Automatic loading</a:t>
            </a:r>
          </a:p>
          <a:p>
            <a:pPr lvl="1">
              <a:spcBef>
                <a:spcPts val="200"/>
              </a:spcBef>
              <a:spcAft>
                <a:spcPts val="300"/>
              </a:spcAft>
            </a:pPr>
            <a:r>
              <a:rPr lang="en-US" sz="1400">
                <a:latin typeface="Times New Roman" panose="02020603050405020304" pitchFamily="18" charset="0"/>
                <a:cs typeface="Times New Roman" panose="02020603050405020304" pitchFamily="18" charset="0"/>
              </a:rPr>
              <a:t>Place All Pills in at once</a:t>
            </a:r>
          </a:p>
          <a:p>
            <a:pPr>
              <a:spcBef>
                <a:spcPts val="200"/>
              </a:spcBef>
              <a:spcAft>
                <a:spcPts val="300"/>
              </a:spcAft>
            </a:pPr>
            <a:r>
              <a:rPr lang="en-US" sz="1600">
                <a:latin typeface="Times New Roman" panose="02020603050405020304" pitchFamily="18" charset="0"/>
                <a:cs typeface="Times New Roman" panose="02020603050405020304" pitchFamily="18" charset="0"/>
              </a:rPr>
              <a:t>Bottle Size Supply</a:t>
            </a:r>
          </a:p>
          <a:p>
            <a:pPr>
              <a:spcBef>
                <a:spcPts val="200"/>
              </a:spcBef>
              <a:spcAft>
                <a:spcPts val="300"/>
              </a:spcAft>
            </a:pPr>
            <a:r>
              <a:rPr lang="en-US" sz="1600">
                <a:latin typeface="Times New Roman" panose="02020603050405020304" pitchFamily="18" charset="0"/>
                <a:cs typeface="Times New Roman" panose="02020603050405020304" pitchFamily="18" charset="0"/>
              </a:rPr>
              <a:t>Locking Lid Capsule</a:t>
            </a:r>
          </a:p>
          <a:p>
            <a:pPr marL="0" indent="0">
              <a:spcBef>
                <a:spcPts val="200"/>
              </a:spcBef>
              <a:spcAft>
                <a:spcPts val="300"/>
              </a:spcAft>
              <a:buNone/>
            </a:pPr>
            <a:r>
              <a:rPr lang="en-US" sz="1800" b="1">
                <a:latin typeface="Times New Roman" panose="02020603050405020304" pitchFamily="18" charset="0"/>
                <a:cs typeface="Times New Roman" panose="02020603050405020304" pitchFamily="18" charset="0"/>
              </a:rPr>
              <a:t>Benefits:</a:t>
            </a:r>
          </a:p>
          <a:p>
            <a:pPr>
              <a:spcBef>
                <a:spcPts val="200"/>
              </a:spcBef>
              <a:spcAft>
                <a:spcPts val="300"/>
              </a:spcAft>
            </a:pPr>
            <a:r>
              <a:rPr lang="en-US" sz="1600">
                <a:latin typeface="Times New Roman" panose="02020603050405020304" pitchFamily="18" charset="0"/>
                <a:cs typeface="Times New Roman" panose="02020603050405020304" pitchFamily="18" charset="0"/>
              </a:rPr>
              <a:t>Easy Loading</a:t>
            </a:r>
          </a:p>
          <a:p>
            <a:pPr>
              <a:spcBef>
                <a:spcPts val="200"/>
              </a:spcBef>
              <a:spcAft>
                <a:spcPts val="300"/>
              </a:spcAft>
            </a:pPr>
            <a:r>
              <a:rPr lang="en-US" sz="1600">
                <a:latin typeface="Times New Roman" panose="02020603050405020304" pitchFamily="18" charset="0"/>
                <a:cs typeface="Times New Roman" panose="02020603050405020304" pitchFamily="18" charset="0"/>
              </a:rPr>
              <a:t>Quick Setup</a:t>
            </a:r>
          </a:p>
          <a:p>
            <a:pPr marL="0" indent="0">
              <a:spcBef>
                <a:spcPts val="200"/>
              </a:spcBef>
              <a:spcAft>
                <a:spcPts val="300"/>
              </a:spcAft>
              <a:buNone/>
            </a:pPr>
            <a:r>
              <a:rPr lang="en-US" sz="1800" b="1">
                <a:latin typeface="Times New Roman" panose="02020603050405020304" pitchFamily="18" charset="0"/>
                <a:cs typeface="Times New Roman" panose="02020603050405020304" pitchFamily="18" charset="0"/>
              </a:rPr>
              <a:t>Concerns: </a:t>
            </a:r>
          </a:p>
          <a:p>
            <a:pPr>
              <a:spcBef>
                <a:spcPts val="200"/>
              </a:spcBef>
              <a:spcAft>
                <a:spcPts val="300"/>
              </a:spcAft>
            </a:pPr>
            <a:r>
              <a:rPr lang="en-US" sz="1600">
                <a:latin typeface="Times New Roman" panose="02020603050405020304" pitchFamily="18" charset="0"/>
                <a:cs typeface="Times New Roman" panose="02020603050405020304" pitchFamily="18" charset="0"/>
              </a:rPr>
              <a:t>Different Pill Size</a:t>
            </a:r>
          </a:p>
          <a:p>
            <a:pPr>
              <a:spcBef>
                <a:spcPts val="200"/>
              </a:spcBef>
              <a:spcAft>
                <a:spcPts val="300"/>
              </a:spcAft>
            </a:pPr>
            <a:r>
              <a:rPr lang="en-US" sz="1600">
                <a:latin typeface="Times New Roman" panose="02020603050405020304" pitchFamily="18" charset="0"/>
                <a:cs typeface="Times New Roman" panose="02020603050405020304" pitchFamily="18" charset="0"/>
              </a:rPr>
              <a:t>More than 6 different pills </a:t>
            </a:r>
          </a:p>
          <a:p>
            <a:pPr>
              <a:spcBef>
                <a:spcPts val="200"/>
              </a:spcBef>
              <a:spcAft>
                <a:spcPts val="300"/>
              </a:spcAft>
            </a:pPr>
            <a:r>
              <a:rPr lang="en-US" sz="1600">
                <a:latin typeface="Times New Roman" panose="02020603050405020304" pitchFamily="18" charset="0"/>
                <a:cs typeface="Times New Roman" panose="02020603050405020304" pitchFamily="18" charset="0"/>
              </a:rPr>
              <a:t>Device Size</a:t>
            </a:r>
          </a:p>
          <a:p>
            <a:pPr>
              <a:spcBef>
                <a:spcPts val="200"/>
              </a:spcBef>
              <a:spcAft>
                <a:spcPts val="300"/>
              </a:spcAft>
            </a:pPr>
            <a:r>
              <a:rPr lang="en-US" sz="1600">
                <a:latin typeface="Times New Roman" panose="02020603050405020304" pitchFamily="18" charset="0"/>
                <a:cs typeface="Times New Roman" panose="02020603050405020304" pitchFamily="18" charset="0"/>
              </a:rPr>
              <a:t>Cost</a:t>
            </a:r>
          </a:p>
          <a:p>
            <a:pPr>
              <a:spcBef>
                <a:spcPts val="200"/>
              </a:spcBef>
              <a:spcAft>
                <a:spcPts val="300"/>
              </a:spcAft>
            </a:pPr>
            <a:r>
              <a:rPr lang="en-US" sz="1600">
                <a:latin typeface="Times New Roman" panose="02020603050405020304" pitchFamily="18" charset="0"/>
                <a:cs typeface="Times New Roman" panose="02020603050405020304" pitchFamily="18" charset="0"/>
              </a:rPr>
              <a:t>More Custom Parts</a:t>
            </a:r>
          </a:p>
          <a:p>
            <a:pPr>
              <a:spcBef>
                <a:spcPts val="200"/>
              </a:spcBef>
              <a:spcAft>
                <a:spcPts val="300"/>
              </a:spcAft>
            </a:pPr>
            <a:r>
              <a:rPr lang="en-US" sz="1600">
                <a:latin typeface="Times New Roman" panose="02020603050405020304" pitchFamily="18" charset="0"/>
                <a:cs typeface="Times New Roman" panose="02020603050405020304" pitchFamily="18" charset="0"/>
              </a:rPr>
              <a:t>Mechanical Failure</a:t>
            </a:r>
            <a:endParaRPr lang="en-US" sz="1800" b="1">
              <a:latin typeface="Times New Roman" panose="02020603050405020304" pitchFamily="18" charset="0"/>
              <a:cs typeface="Times New Roman" panose="02020603050405020304" pitchFamily="18" charset="0"/>
            </a:endParaRPr>
          </a:p>
          <a:p>
            <a:pPr>
              <a:spcBef>
                <a:spcPts val="200"/>
              </a:spcBef>
              <a:spcAft>
                <a:spcPts val="300"/>
              </a:spcAft>
            </a:pPr>
            <a:endParaRPr lang="en-US" sz="2000" b="1">
              <a:latin typeface="Times New Roman" panose="02020603050405020304" pitchFamily="18" charset="0"/>
              <a:cs typeface="Times New Roman" panose="02020603050405020304" pitchFamily="18" charset="0"/>
            </a:endParaRPr>
          </a:p>
          <a:p>
            <a:pPr>
              <a:spcBef>
                <a:spcPts val="200"/>
              </a:spcBef>
              <a:spcAft>
                <a:spcPts val="300"/>
              </a:spcAft>
            </a:pPr>
            <a:endParaRPr lang="en-US" sz="2000">
              <a:latin typeface="Times New Roman" panose="02020603050405020304" pitchFamily="18" charset="0"/>
              <a:cs typeface="Times New Roman" panose="02020603050405020304" pitchFamily="18" charset="0"/>
            </a:endParaRPr>
          </a:p>
          <a:p>
            <a:pPr>
              <a:spcBef>
                <a:spcPts val="200"/>
              </a:spcBef>
              <a:spcAft>
                <a:spcPts val="300"/>
              </a:spcAft>
            </a:pPr>
            <a:endParaRPr lang="en-US" sz="2000">
              <a:latin typeface="Times New Roman" panose="02020603050405020304" pitchFamily="18" charset="0"/>
              <a:cs typeface="Times New Roman" panose="02020603050405020304" pitchFamily="18" charset="0"/>
            </a:endParaRPr>
          </a:p>
          <a:p>
            <a:pPr>
              <a:spcBef>
                <a:spcPts val="200"/>
              </a:spcBef>
              <a:spcAft>
                <a:spcPts val="300"/>
              </a:spcAft>
            </a:pPr>
            <a:endParaRPr lang="en-US" sz="2000">
              <a:latin typeface="Times New Roman" panose="02020603050405020304" pitchFamily="18" charset="0"/>
              <a:cs typeface="Times New Roman" panose="02020603050405020304" pitchFamily="18" charset="0"/>
            </a:endParaRPr>
          </a:p>
          <a:p>
            <a:pPr marL="0" indent="0">
              <a:buNone/>
            </a:pPr>
            <a:endParaRPr lang="en-US" sz="2000">
              <a:latin typeface="Times New Roman" panose="02020603050405020304" pitchFamily="18" charset="0"/>
              <a:cs typeface="Times New Roman" panose="02020603050405020304" pitchFamily="18" charset="0"/>
            </a:endParaRPr>
          </a:p>
          <a:p>
            <a:endParaRPr lang="en-US" sz="2000">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9910561B-9879-25B4-23FB-544C19438EA8}"/>
              </a:ext>
            </a:extLst>
          </p:cNvPr>
          <p:cNvSpPr/>
          <p:nvPr/>
        </p:nvSpPr>
        <p:spPr>
          <a:xfrm>
            <a:off x="6019800" y="6526696"/>
            <a:ext cx="3124200" cy="304800"/>
          </a:xfrm>
          <a:prstGeom prst="rect">
            <a:avLst/>
          </a:prstGeom>
          <a:solidFill>
            <a:srgbClr val="5050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618A9190-A918-81EF-C8C4-4CBC7BED8163}"/>
              </a:ext>
            </a:extLst>
          </p:cNvPr>
          <p:cNvPicPr>
            <a:picLocks noChangeAspect="1"/>
          </p:cNvPicPr>
          <p:nvPr/>
        </p:nvPicPr>
        <p:blipFill rotWithShape="1">
          <a:blip r:embed="rId3"/>
          <a:srcRect t="4610"/>
          <a:stretch/>
        </p:blipFill>
        <p:spPr>
          <a:xfrm>
            <a:off x="6020108" y="1632486"/>
            <a:ext cx="2303202" cy="2141792"/>
          </a:xfrm>
          <a:prstGeom prst="rect">
            <a:avLst/>
          </a:prstGeom>
          <a:ln>
            <a:solidFill>
              <a:schemeClr val="tx1"/>
            </a:solidFill>
          </a:ln>
        </p:spPr>
      </p:pic>
      <p:pic>
        <p:nvPicPr>
          <p:cNvPr id="11" name="Picture 10">
            <a:extLst>
              <a:ext uri="{FF2B5EF4-FFF2-40B4-BE49-F238E27FC236}">
                <a16:creationId xmlns:a16="http://schemas.microsoft.com/office/drawing/2014/main" id="{9D0EE9DC-CE5F-2BCA-38E5-FC540B7D9329}"/>
              </a:ext>
            </a:extLst>
          </p:cNvPr>
          <p:cNvPicPr>
            <a:picLocks noChangeAspect="1"/>
          </p:cNvPicPr>
          <p:nvPr/>
        </p:nvPicPr>
        <p:blipFill rotWithShape="1">
          <a:blip r:embed="rId4"/>
          <a:srcRect l="2156"/>
          <a:stretch/>
        </p:blipFill>
        <p:spPr>
          <a:xfrm>
            <a:off x="3729920" y="1632486"/>
            <a:ext cx="2253528" cy="2141792"/>
          </a:xfrm>
          <a:prstGeom prst="rect">
            <a:avLst/>
          </a:prstGeom>
          <a:ln>
            <a:solidFill>
              <a:schemeClr val="tx1"/>
            </a:solidFill>
          </a:ln>
        </p:spPr>
      </p:pic>
      <p:sp>
        <p:nvSpPr>
          <p:cNvPr id="10" name="TextBox 9"/>
          <p:cNvSpPr txBox="1"/>
          <p:nvPr/>
        </p:nvSpPr>
        <p:spPr>
          <a:xfrm>
            <a:off x="8077200" y="6405055"/>
            <a:ext cx="1066800" cy="738664"/>
          </a:xfrm>
          <a:prstGeom prst="rect">
            <a:avLst/>
          </a:prstGeom>
          <a:noFill/>
        </p:spPr>
        <p:txBody>
          <a:bodyPr wrap="square" rtlCol="0">
            <a:spAutoFit/>
          </a:bodyPr>
          <a:lstStyle/>
          <a:p>
            <a:r>
              <a:rPr lang="en-US" sz="1050" err="1"/>
              <a:t>Zarek</a:t>
            </a:r>
            <a:r>
              <a:rPr lang="en-US" sz="1050"/>
              <a:t> </a:t>
            </a:r>
            <a:r>
              <a:rPr lang="en-US" sz="1050" err="1"/>
              <a:t>Rooker</a:t>
            </a:r>
            <a:endParaRPr lang="en-US" sz="1050"/>
          </a:p>
          <a:p>
            <a:r>
              <a:rPr lang="en-US" sz="1050"/>
              <a:t>2/2/2023</a:t>
            </a:r>
          </a:p>
          <a:p>
            <a:endParaRPr lang="en-US" sz="1050"/>
          </a:p>
          <a:p>
            <a:r>
              <a:rPr lang="en-US" sz="1050"/>
              <a:t> </a:t>
            </a:r>
          </a:p>
        </p:txBody>
      </p:sp>
      <p:pic>
        <p:nvPicPr>
          <p:cNvPr id="14" name="Picture 13">
            <a:extLst>
              <a:ext uri="{FF2B5EF4-FFF2-40B4-BE49-F238E27FC236}">
                <a16:creationId xmlns:a16="http://schemas.microsoft.com/office/drawing/2014/main" id="{FA849283-83EE-3AFD-3E2E-2A03E5DA1AAA}"/>
              </a:ext>
            </a:extLst>
          </p:cNvPr>
          <p:cNvPicPr>
            <a:picLocks noChangeAspect="1"/>
          </p:cNvPicPr>
          <p:nvPr/>
        </p:nvPicPr>
        <p:blipFill>
          <a:blip r:embed="rId5"/>
          <a:stretch>
            <a:fillRect/>
          </a:stretch>
        </p:blipFill>
        <p:spPr>
          <a:xfrm>
            <a:off x="3729878" y="3826407"/>
            <a:ext cx="2250033" cy="2279254"/>
          </a:xfrm>
          <a:prstGeom prst="rect">
            <a:avLst/>
          </a:prstGeom>
          <a:ln>
            <a:solidFill>
              <a:schemeClr val="tx1"/>
            </a:solidFill>
          </a:ln>
        </p:spPr>
      </p:pic>
      <p:pic>
        <p:nvPicPr>
          <p:cNvPr id="16" name="Picture 15">
            <a:extLst>
              <a:ext uri="{FF2B5EF4-FFF2-40B4-BE49-F238E27FC236}">
                <a16:creationId xmlns:a16="http://schemas.microsoft.com/office/drawing/2014/main" id="{501E0B24-2E99-F3B6-0B52-BE7D39D5A63D}"/>
              </a:ext>
            </a:extLst>
          </p:cNvPr>
          <p:cNvPicPr>
            <a:picLocks noChangeAspect="1"/>
          </p:cNvPicPr>
          <p:nvPr/>
        </p:nvPicPr>
        <p:blipFill>
          <a:blip r:embed="rId6"/>
          <a:stretch>
            <a:fillRect/>
          </a:stretch>
        </p:blipFill>
        <p:spPr>
          <a:xfrm>
            <a:off x="6024694" y="3826407"/>
            <a:ext cx="2290056" cy="2279254"/>
          </a:xfrm>
          <a:prstGeom prst="rect">
            <a:avLst/>
          </a:prstGeom>
          <a:ln>
            <a:solidFill>
              <a:schemeClr val="tx1"/>
            </a:solidFill>
          </a:ln>
        </p:spPr>
      </p:pic>
    </p:spTree>
    <p:extLst>
      <p:ext uri="{BB962C8B-B14F-4D97-AF65-F5344CB8AC3E}">
        <p14:creationId xmlns:p14="http://schemas.microsoft.com/office/powerpoint/2010/main" val="355265259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200379"/>
            <a:ext cx="7315200" cy="849244"/>
          </a:xfrm>
        </p:spPr>
        <p:txBody>
          <a:bodyPr/>
          <a:lstStyle/>
          <a:p>
            <a:pPr algn="ctr"/>
            <a:r>
              <a:rPr lang="en-US" sz="3200">
                <a:latin typeface="Times New Roman" panose="02020603050405020304" pitchFamily="18" charset="0"/>
                <a:cs typeface="Times New Roman" panose="02020603050405020304" pitchFamily="18" charset="0"/>
              </a:rPr>
              <a:t>Design II (Smart Pill Dispenser)</a:t>
            </a:r>
          </a:p>
        </p:txBody>
      </p:sp>
      <p:sp>
        <p:nvSpPr>
          <p:cNvPr id="8" name="Content Placeholder 7"/>
          <p:cNvSpPr>
            <a:spLocks noGrp="1"/>
          </p:cNvSpPr>
          <p:nvPr>
            <p:ph idx="1"/>
          </p:nvPr>
        </p:nvSpPr>
        <p:spPr>
          <a:xfrm>
            <a:off x="339984" y="1254656"/>
            <a:ext cx="8499216" cy="2421798"/>
          </a:xfrm>
        </p:spPr>
        <p:txBody>
          <a:bodyPr numCol="2">
            <a:normAutofit/>
          </a:bodyPr>
          <a:lstStyle/>
          <a:p>
            <a:pPr marL="0" indent="0">
              <a:spcBef>
                <a:spcPts val="200"/>
              </a:spcBef>
              <a:spcAft>
                <a:spcPts val="300"/>
              </a:spcAft>
              <a:buNone/>
            </a:pPr>
            <a:r>
              <a:rPr lang="en-US" sz="1800" b="1">
                <a:latin typeface="Times New Roman" panose="02020603050405020304" pitchFamily="18" charset="0"/>
                <a:cs typeface="Times New Roman" panose="02020603050405020304" pitchFamily="18" charset="0"/>
              </a:rPr>
              <a:t>Parts:</a:t>
            </a:r>
          </a:p>
          <a:p>
            <a:pPr>
              <a:spcBef>
                <a:spcPts val="200"/>
              </a:spcBef>
              <a:spcAft>
                <a:spcPts val="300"/>
              </a:spcAft>
            </a:pPr>
            <a:r>
              <a:rPr lang="en-US" sz="1800">
                <a:latin typeface="Times New Roman" panose="02020603050405020304" pitchFamily="18" charset="0"/>
                <a:cs typeface="Times New Roman" panose="02020603050405020304" pitchFamily="18" charset="0"/>
              </a:rPr>
              <a:t>Electronics </a:t>
            </a:r>
          </a:p>
          <a:p>
            <a:pPr lvl="1">
              <a:spcBef>
                <a:spcPts val="200"/>
              </a:spcBef>
              <a:spcAft>
                <a:spcPts val="300"/>
              </a:spcAft>
            </a:pPr>
            <a:r>
              <a:rPr lang="en-US" sz="1400">
                <a:latin typeface="Times New Roman" panose="02020603050405020304" pitchFamily="18" charset="0"/>
                <a:cs typeface="Times New Roman" panose="02020603050405020304" pitchFamily="18" charset="0"/>
              </a:rPr>
              <a:t>Raspberry Pi 4B, 3.5” or 5’’ Touchscreen, Speaker, Camera</a:t>
            </a:r>
          </a:p>
          <a:p>
            <a:pPr>
              <a:spcBef>
                <a:spcPts val="200"/>
              </a:spcBef>
              <a:spcAft>
                <a:spcPts val="300"/>
              </a:spcAft>
            </a:pPr>
            <a:r>
              <a:rPr lang="en-US" sz="1800">
                <a:latin typeface="Times New Roman" panose="02020603050405020304" pitchFamily="18" charset="0"/>
                <a:cs typeface="Times New Roman" panose="02020603050405020304" pitchFamily="18" charset="0"/>
              </a:rPr>
              <a:t>Hardware</a:t>
            </a:r>
          </a:p>
          <a:p>
            <a:pPr lvl="1">
              <a:spcBef>
                <a:spcPts val="200"/>
              </a:spcBef>
              <a:spcAft>
                <a:spcPts val="300"/>
              </a:spcAft>
            </a:pPr>
            <a:r>
              <a:rPr lang="en-US" sz="1400">
                <a:latin typeface="Times New Roman" panose="02020603050405020304" pitchFamily="18" charset="0"/>
                <a:cs typeface="Times New Roman" panose="02020603050405020304" pitchFamily="18" charset="0"/>
              </a:rPr>
              <a:t>(1) Stepper Motors, (6) Servo Motors,  Face Gear, Ball Bearings </a:t>
            </a:r>
          </a:p>
          <a:p>
            <a:pPr lvl="1">
              <a:spcBef>
                <a:spcPts val="200"/>
              </a:spcBef>
              <a:spcAft>
                <a:spcPts val="300"/>
              </a:spcAft>
            </a:pPr>
            <a:r>
              <a:rPr lang="en-US" sz="1400">
                <a:latin typeface="Times New Roman" panose="02020603050405020304" pitchFamily="18" charset="0"/>
                <a:cs typeface="Times New Roman" panose="02020603050405020304" pitchFamily="18" charset="0"/>
              </a:rPr>
              <a:t>Adjustable Parts (For Different Pill Sizes)</a:t>
            </a:r>
          </a:p>
          <a:p>
            <a:pPr marL="0" indent="0">
              <a:spcBef>
                <a:spcPts val="200"/>
              </a:spcBef>
              <a:spcAft>
                <a:spcPts val="300"/>
              </a:spcAft>
              <a:buNone/>
            </a:pPr>
            <a:r>
              <a:rPr lang="en-US" sz="1800" b="1">
                <a:latin typeface="Times New Roman" panose="02020603050405020304" pitchFamily="18" charset="0"/>
                <a:cs typeface="Times New Roman" panose="02020603050405020304" pitchFamily="18" charset="0"/>
              </a:rPr>
              <a:t>Dimensions: </a:t>
            </a:r>
          </a:p>
          <a:p>
            <a:pPr>
              <a:spcBef>
                <a:spcPts val="200"/>
              </a:spcBef>
              <a:spcAft>
                <a:spcPts val="300"/>
              </a:spcAft>
            </a:pPr>
            <a:r>
              <a:rPr lang="en-US" sz="1800">
                <a:latin typeface="Times New Roman" panose="02020603050405020304" pitchFamily="18" charset="0"/>
                <a:cs typeface="Times New Roman" panose="02020603050405020304" pitchFamily="18" charset="0"/>
              </a:rPr>
              <a:t>Total Size: 10’’ x 7.25’’ x 8’’</a:t>
            </a:r>
          </a:p>
          <a:p>
            <a:pPr marL="0" indent="0">
              <a:spcBef>
                <a:spcPts val="200"/>
              </a:spcBef>
              <a:spcAft>
                <a:spcPts val="300"/>
              </a:spcAft>
              <a:buNone/>
            </a:pPr>
            <a:r>
              <a:rPr lang="en-US" sz="1800" b="1">
                <a:latin typeface="Times New Roman" panose="02020603050405020304" pitchFamily="18" charset="0"/>
                <a:cs typeface="Times New Roman" panose="02020603050405020304" pitchFamily="18" charset="0"/>
              </a:rPr>
              <a:t>Total Cost: $203</a:t>
            </a:r>
          </a:p>
          <a:p>
            <a:pPr>
              <a:spcBef>
                <a:spcPts val="200"/>
              </a:spcBef>
              <a:spcAft>
                <a:spcPts val="300"/>
              </a:spcAft>
            </a:pPr>
            <a:r>
              <a:rPr lang="en-US" sz="1600">
                <a:latin typeface="Times New Roman" panose="02020603050405020304" pitchFamily="18" charset="0"/>
                <a:cs typeface="Times New Roman" panose="02020603050405020304" pitchFamily="18" charset="0"/>
              </a:rPr>
              <a:t>Electrical: $152</a:t>
            </a:r>
          </a:p>
          <a:p>
            <a:pPr>
              <a:spcBef>
                <a:spcPts val="200"/>
              </a:spcBef>
              <a:spcAft>
                <a:spcPts val="300"/>
              </a:spcAft>
            </a:pPr>
            <a:r>
              <a:rPr lang="en-US" sz="1600">
                <a:latin typeface="Times New Roman" panose="02020603050405020304" pitchFamily="18" charset="0"/>
                <a:cs typeface="Times New Roman" panose="02020603050405020304" pitchFamily="18" charset="0"/>
              </a:rPr>
              <a:t>Hardware: $51</a:t>
            </a:r>
          </a:p>
        </p:txBody>
      </p:sp>
      <p:sp>
        <p:nvSpPr>
          <p:cNvPr id="4" name="Rectangle 3">
            <a:extLst>
              <a:ext uri="{FF2B5EF4-FFF2-40B4-BE49-F238E27FC236}">
                <a16:creationId xmlns:a16="http://schemas.microsoft.com/office/drawing/2014/main" id="{9910561B-9879-25B4-23FB-544C19438EA8}"/>
              </a:ext>
            </a:extLst>
          </p:cNvPr>
          <p:cNvSpPr/>
          <p:nvPr/>
        </p:nvSpPr>
        <p:spPr>
          <a:xfrm>
            <a:off x="6019800" y="6526696"/>
            <a:ext cx="3124200" cy="304800"/>
          </a:xfrm>
          <a:prstGeom prst="rect">
            <a:avLst/>
          </a:prstGeom>
          <a:solidFill>
            <a:srgbClr val="5050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E441E6A9-183C-238B-86E3-7921D69951F1}"/>
              </a:ext>
            </a:extLst>
          </p:cNvPr>
          <p:cNvPicPr>
            <a:picLocks noChangeAspect="1"/>
          </p:cNvPicPr>
          <p:nvPr/>
        </p:nvPicPr>
        <p:blipFill rotWithShape="1">
          <a:blip r:embed="rId3"/>
          <a:srcRect l="9799" t="14190" r="5996" b="14662"/>
          <a:stretch/>
        </p:blipFill>
        <p:spPr>
          <a:xfrm>
            <a:off x="6266726" y="5180792"/>
            <a:ext cx="1393058" cy="926889"/>
          </a:xfrm>
          <a:prstGeom prst="rect">
            <a:avLst/>
          </a:prstGeom>
          <a:ln>
            <a:solidFill>
              <a:schemeClr val="tx1"/>
            </a:solidFill>
          </a:ln>
        </p:spPr>
      </p:pic>
      <p:sp>
        <p:nvSpPr>
          <p:cNvPr id="10" name="TextBox 9"/>
          <p:cNvSpPr txBox="1"/>
          <p:nvPr/>
        </p:nvSpPr>
        <p:spPr>
          <a:xfrm>
            <a:off x="8077200" y="6462164"/>
            <a:ext cx="1066800" cy="738664"/>
          </a:xfrm>
          <a:prstGeom prst="rect">
            <a:avLst/>
          </a:prstGeom>
          <a:noFill/>
        </p:spPr>
        <p:txBody>
          <a:bodyPr wrap="square" rtlCol="0">
            <a:spAutoFit/>
          </a:bodyPr>
          <a:lstStyle/>
          <a:p>
            <a:r>
              <a:rPr lang="en-US" sz="1050" err="1"/>
              <a:t>Zarek</a:t>
            </a:r>
            <a:r>
              <a:rPr lang="en-US" sz="1050"/>
              <a:t> </a:t>
            </a:r>
            <a:r>
              <a:rPr lang="en-US" sz="1050" err="1"/>
              <a:t>Rooker</a:t>
            </a:r>
            <a:endParaRPr lang="en-US" sz="1050"/>
          </a:p>
          <a:p>
            <a:r>
              <a:rPr lang="en-US" sz="1050"/>
              <a:t>2/2/2023</a:t>
            </a:r>
          </a:p>
          <a:p>
            <a:endParaRPr lang="en-US" sz="1050"/>
          </a:p>
          <a:p>
            <a:r>
              <a:rPr lang="en-US" sz="1050"/>
              <a:t> </a:t>
            </a:r>
          </a:p>
        </p:txBody>
      </p:sp>
      <p:pic>
        <p:nvPicPr>
          <p:cNvPr id="11" name="Picture 10">
            <a:extLst>
              <a:ext uri="{FF2B5EF4-FFF2-40B4-BE49-F238E27FC236}">
                <a16:creationId xmlns:a16="http://schemas.microsoft.com/office/drawing/2014/main" id="{AAB9ED4F-3727-DE9E-2C44-6AA6556BA192}"/>
              </a:ext>
            </a:extLst>
          </p:cNvPr>
          <p:cNvPicPr>
            <a:picLocks noChangeAspect="1"/>
          </p:cNvPicPr>
          <p:nvPr/>
        </p:nvPicPr>
        <p:blipFill>
          <a:blip r:embed="rId4"/>
          <a:stretch>
            <a:fillRect/>
          </a:stretch>
        </p:blipFill>
        <p:spPr>
          <a:xfrm>
            <a:off x="1384111" y="3827070"/>
            <a:ext cx="2593065" cy="2292338"/>
          </a:xfrm>
          <a:prstGeom prst="rect">
            <a:avLst/>
          </a:prstGeom>
          <a:ln>
            <a:solidFill>
              <a:schemeClr val="tx1"/>
            </a:solidFill>
          </a:ln>
        </p:spPr>
      </p:pic>
      <p:pic>
        <p:nvPicPr>
          <p:cNvPr id="15" name="Picture 14">
            <a:extLst>
              <a:ext uri="{FF2B5EF4-FFF2-40B4-BE49-F238E27FC236}">
                <a16:creationId xmlns:a16="http://schemas.microsoft.com/office/drawing/2014/main" id="{2C99B0ED-B397-943F-0EF4-911B7281C541}"/>
              </a:ext>
            </a:extLst>
          </p:cNvPr>
          <p:cNvPicPr>
            <a:picLocks noChangeAspect="1"/>
          </p:cNvPicPr>
          <p:nvPr/>
        </p:nvPicPr>
        <p:blipFill>
          <a:blip r:embed="rId5"/>
          <a:stretch>
            <a:fillRect/>
          </a:stretch>
        </p:blipFill>
        <p:spPr>
          <a:xfrm>
            <a:off x="6266726" y="3827070"/>
            <a:ext cx="1393057" cy="1365266"/>
          </a:xfrm>
          <a:prstGeom prst="rect">
            <a:avLst/>
          </a:prstGeom>
          <a:ln>
            <a:solidFill>
              <a:schemeClr val="tx1"/>
            </a:solidFill>
          </a:ln>
        </p:spPr>
      </p:pic>
      <p:pic>
        <p:nvPicPr>
          <p:cNvPr id="16" name="Picture 15">
            <a:extLst>
              <a:ext uri="{FF2B5EF4-FFF2-40B4-BE49-F238E27FC236}">
                <a16:creationId xmlns:a16="http://schemas.microsoft.com/office/drawing/2014/main" id="{9B77D6D8-B6BC-A40B-D9DF-DF20CB3F5096}"/>
              </a:ext>
            </a:extLst>
          </p:cNvPr>
          <p:cNvPicPr>
            <a:picLocks noChangeAspect="1"/>
          </p:cNvPicPr>
          <p:nvPr/>
        </p:nvPicPr>
        <p:blipFill>
          <a:blip r:embed="rId6"/>
          <a:stretch>
            <a:fillRect/>
          </a:stretch>
        </p:blipFill>
        <p:spPr>
          <a:xfrm>
            <a:off x="4001648" y="3830727"/>
            <a:ext cx="2250033" cy="2279254"/>
          </a:xfrm>
          <a:prstGeom prst="rect">
            <a:avLst/>
          </a:prstGeom>
          <a:ln>
            <a:solidFill>
              <a:schemeClr val="tx1"/>
            </a:solidFill>
          </a:ln>
        </p:spPr>
      </p:pic>
    </p:spTree>
    <p:extLst>
      <p:ext uri="{BB962C8B-B14F-4D97-AF65-F5344CB8AC3E}">
        <p14:creationId xmlns:p14="http://schemas.microsoft.com/office/powerpoint/2010/main" val="32112599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200379"/>
            <a:ext cx="7315200" cy="849244"/>
          </a:xfrm>
        </p:spPr>
        <p:txBody>
          <a:bodyPr/>
          <a:lstStyle/>
          <a:p>
            <a:pPr algn="ctr"/>
            <a:r>
              <a:rPr lang="en-US" sz="3200">
                <a:latin typeface="Times New Roman" panose="02020603050405020304" pitchFamily="18" charset="0"/>
                <a:cs typeface="Times New Roman" panose="02020603050405020304" pitchFamily="18" charset="0"/>
              </a:rPr>
              <a:t>Team Introductions and Roles</a:t>
            </a:r>
          </a:p>
        </p:txBody>
      </p:sp>
      <p:pic>
        <p:nvPicPr>
          <p:cNvPr id="6" name="Picture 5" descr="A picture containing person, person, wall, indoor&#10;&#10;Description automatically generated">
            <a:extLst>
              <a:ext uri="{FF2B5EF4-FFF2-40B4-BE49-F238E27FC236}">
                <a16:creationId xmlns:a16="http://schemas.microsoft.com/office/drawing/2014/main" id="{2B0CDBB6-CD09-0B72-E345-A06326F240C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9984" y="3890954"/>
            <a:ext cx="1932699" cy="2498178"/>
          </a:xfrm>
          <a:prstGeom prst="rect">
            <a:avLst/>
          </a:prstGeom>
          <a:ln>
            <a:solidFill>
              <a:schemeClr val="tx1"/>
            </a:solidFill>
          </a:ln>
        </p:spPr>
        <p:style>
          <a:lnRef idx="2">
            <a:schemeClr val="dk1"/>
          </a:lnRef>
          <a:fillRef idx="1">
            <a:schemeClr val="lt1"/>
          </a:fillRef>
          <a:effectRef idx="0">
            <a:schemeClr val="dk1"/>
          </a:effectRef>
          <a:fontRef idx="minor">
            <a:schemeClr val="dk1"/>
          </a:fontRef>
        </p:style>
      </p:pic>
      <p:sp>
        <p:nvSpPr>
          <p:cNvPr id="4" name="Rectangle 3">
            <a:extLst>
              <a:ext uri="{FF2B5EF4-FFF2-40B4-BE49-F238E27FC236}">
                <a16:creationId xmlns:a16="http://schemas.microsoft.com/office/drawing/2014/main" id="{9910561B-9879-25B4-23FB-544C19438EA8}"/>
              </a:ext>
            </a:extLst>
          </p:cNvPr>
          <p:cNvSpPr/>
          <p:nvPr/>
        </p:nvSpPr>
        <p:spPr>
          <a:xfrm>
            <a:off x="6019800" y="6505221"/>
            <a:ext cx="3124200" cy="304800"/>
          </a:xfrm>
          <a:prstGeom prst="rect">
            <a:avLst/>
          </a:prstGeom>
          <a:solidFill>
            <a:srgbClr val="5050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7EEC76FC-3FBD-CDA3-5AF4-D4BDB6C60A2F}"/>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630612" y="3914941"/>
            <a:ext cx="1711422" cy="2474192"/>
          </a:xfrm>
          <a:prstGeom prst="rect">
            <a:avLst/>
          </a:prstGeom>
          <a:ln w="38100" cap="sq">
            <a:solidFill>
              <a:schemeClr val="tx1"/>
            </a:solidFill>
            <a:prstDash val="solid"/>
            <a:miter lim="800000"/>
          </a:ln>
          <a:effectLst>
            <a:outerShdw blurRad="50800" dist="38100" dir="2700000" algn="tl" rotWithShape="0">
              <a:srgbClr val="000000">
                <a:alpha val="43000"/>
              </a:srgbClr>
            </a:outerShdw>
          </a:effectLst>
        </p:spPr>
      </p:pic>
      <p:sp>
        <p:nvSpPr>
          <p:cNvPr id="7" name="TextBox 6">
            <a:extLst>
              <a:ext uri="{FF2B5EF4-FFF2-40B4-BE49-F238E27FC236}">
                <a16:creationId xmlns:a16="http://schemas.microsoft.com/office/drawing/2014/main" id="{B39E7F57-7FBB-D538-51AA-89A6D1E8225B}"/>
              </a:ext>
            </a:extLst>
          </p:cNvPr>
          <p:cNvSpPr txBox="1"/>
          <p:nvPr/>
        </p:nvSpPr>
        <p:spPr>
          <a:xfrm>
            <a:off x="2710824" y="2483769"/>
            <a:ext cx="2489627" cy="1261884"/>
          </a:xfrm>
          <a:prstGeom prst="rect">
            <a:avLst/>
          </a:prstGeom>
          <a:noFill/>
        </p:spPr>
        <p:txBody>
          <a:bodyPr wrap="square" lIns="91440" tIns="45720" rIns="91440" bIns="45720" rtlCol="0" anchor="t">
            <a:spAutoFit/>
          </a:bodyPr>
          <a:lstStyle/>
          <a:p>
            <a:pPr marL="0" indent="0">
              <a:buNone/>
            </a:pPr>
            <a:r>
              <a:rPr lang="en-US" sz="1600" b="1">
                <a:solidFill>
                  <a:schemeClr val="tx1">
                    <a:lumMod val="75000"/>
                    <a:lumOff val="25000"/>
                  </a:schemeClr>
                </a:solidFill>
                <a:latin typeface="Times New Roman"/>
                <a:cs typeface="Times New Roman"/>
              </a:rPr>
              <a:t>Assignment</a:t>
            </a:r>
            <a:r>
              <a:rPr lang="en-US" sz="1400" b="1">
                <a:solidFill>
                  <a:schemeClr val="tx1">
                    <a:lumMod val="75000"/>
                    <a:lumOff val="25000"/>
                  </a:schemeClr>
                </a:solidFill>
                <a:latin typeface="Times New Roman"/>
                <a:cs typeface="Times New Roman"/>
              </a:rPr>
              <a:t>:</a:t>
            </a:r>
          </a:p>
          <a:p>
            <a:pPr marL="285750" indent="-285750">
              <a:buFont typeface="Arial" panose="020B0604020202020204" pitchFamily="34" charset="0"/>
              <a:buChar char="•"/>
            </a:pPr>
            <a:r>
              <a:rPr lang="en-US" sz="1400">
                <a:solidFill>
                  <a:schemeClr val="tx1">
                    <a:lumMod val="75000"/>
                    <a:lumOff val="25000"/>
                  </a:schemeClr>
                </a:solidFill>
                <a:latin typeface="Times New Roman"/>
                <a:cs typeface="Times New Roman"/>
              </a:rPr>
              <a:t>Component Research</a:t>
            </a:r>
          </a:p>
          <a:p>
            <a:pPr marL="285750" indent="-285750">
              <a:buFont typeface="Arial" panose="020B0604020202020204" pitchFamily="34" charset="0"/>
              <a:buChar char="•"/>
            </a:pPr>
            <a:r>
              <a:rPr lang="en-US" sz="1400">
                <a:solidFill>
                  <a:schemeClr val="tx1">
                    <a:lumMod val="75000"/>
                    <a:lumOff val="25000"/>
                  </a:schemeClr>
                </a:solidFill>
                <a:latin typeface="Times New Roman"/>
                <a:cs typeface="Times New Roman"/>
              </a:rPr>
              <a:t>Hardware </a:t>
            </a:r>
            <a:endParaRPr lang="en-US" sz="1400">
              <a:solidFill>
                <a:schemeClr val="tx1">
                  <a:lumMod val="75000"/>
                  <a:lumOff val="25000"/>
                </a:schemeClr>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400">
                <a:solidFill>
                  <a:schemeClr val="tx1">
                    <a:lumMod val="75000"/>
                    <a:lumOff val="25000"/>
                  </a:schemeClr>
                </a:solidFill>
                <a:latin typeface="Times New Roman"/>
                <a:cs typeface="Times New Roman"/>
              </a:rPr>
              <a:t>Electronics </a:t>
            </a:r>
          </a:p>
          <a:p>
            <a:r>
              <a:rPr lang="en-US" b="1">
                <a:solidFill>
                  <a:schemeClr val="tx1">
                    <a:lumMod val="75000"/>
                    <a:lumOff val="25000"/>
                  </a:schemeClr>
                </a:solidFill>
                <a:latin typeface="Times New Roman"/>
                <a:cs typeface="Times New Roman"/>
              </a:rPr>
              <a:t>                   </a:t>
            </a:r>
            <a:endParaRPr lang="en-US" sz="1800" b="1">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CA6300B3-3501-BFE0-BBD7-32E8540592F6}"/>
              </a:ext>
            </a:extLst>
          </p:cNvPr>
          <p:cNvSpPr txBox="1"/>
          <p:nvPr/>
        </p:nvSpPr>
        <p:spPr>
          <a:xfrm>
            <a:off x="4876800" y="1318268"/>
            <a:ext cx="2044253" cy="861774"/>
          </a:xfrm>
          <a:prstGeom prst="rect">
            <a:avLst/>
          </a:prstGeom>
          <a:noFill/>
        </p:spPr>
        <p:txBody>
          <a:bodyPr wrap="square" rtlCol="0">
            <a:spAutoFit/>
          </a:bodyPr>
          <a:lstStyle/>
          <a:p>
            <a:r>
              <a:rPr lang="en-US" b="1">
                <a:solidFill>
                  <a:schemeClr val="tx1">
                    <a:lumMod val="75000"/>
                    <a:lumOff val="25000"/>
                  </a:schemeClr>
                </a:solidFill>
                <a:latin typeface="Times New Roman" panose="02020603050405020304" pitchFamily="18" charset="0"/>
                <a:cs typeface="Times New Roman" panose="02020603050405020304" pitchFamily="18" charset="0"/>
              </a:rPr>
              <a:t>Backend Dev:</a:t>
            </a:r>
            <a:endParaRPr lang="en-US">
              <a:solidFill>
                <a:schemeClr val="tx1">
                  <a:lumMod val="75000"/>
                  <a:lumOff val="25000"/>
                </a:schemeClr>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a:solidFill>
                  <a:schemeClr val="tx1">
                    <a:lumMod val="75000"/>
                    <a:lumOff val="25000"/>
                  </a:schemeClr>
                </a:solidFill>
                <a:latin typeface="Times New Roman" panose="02020603050405020304" pitchFamily="18" charset="0"/>
                <a:cs typeface="Times New Roman" panose="02020603050405020304" pitchFamily="18" charset="0"/>
              </a:rPr>
              <a:t>Stephen Fransen</a:t>
            </a:r>
          </a:p>
          <a:p>
            <a:pPr lvl="1"/>
            <a:r>
              <a:rPr lang="en-US" sz="1400">
                <a:solidFill>
                  <a:schemeClr val="tx1">
                    <a:lumMod val="75000"/>
                    <a:lumOff val="25000"/>
                  </a:schemeClr>
                </a:solidFill>
                <a:latin typeface="Times New Roman" panose="02020603050405020304" pitchFamily="18" charset="0"/>
                <a:cs typeface="Times New Roman" panose="02020603050405020304" pitchFamily="18" charset="0"/>
              </a:rPr>
              <a:t>E.E</a:t>
            </a:r>
          </a:p>
        </p:txBody>
      </p:sp>
      <p:sp>
        <p:nvSpPr>
          <p:cNvPr id="10" name="TextBox 9"/>
          <p:cNvSpPr txBox="1"/>
          <p:nvPr/>
        </p:nvSpPr>
        <p:spPr>
          <a:xfrm>
            <a:off x="8077200" y="6473137"/>
            <a:ext cx="1066800" cy="577081"/>
          </a:xfrm>
          <a:prstGeom prst="rect">
            <a:avLst/>
          </a:prstGeom>
          <a:noFill/>
        </p:spPr>
        <p:txBody>
          <a:bodyPr wrap="square" rtlCol="0">
            <a:spAutoFit/>
          </a:bodyPr>
          <a:lstStyle/>
          <a:p>
            <a:r>
              <a:rPr lang="en-US" sz="1050"/>
              <a:t>Zarek Rooker</a:t>
            </a:r>
          </a:p>
          <a:p>
            <a:r>
              <a:rPr lang="en-US" sz="1050"/>
              <a:t>2/2/2023</a:t>
            </a:r>
          </a:p>
          <a:p>
            <a:r>
              <a:rPr lang="en-US" sz="1050"/>
              <a:t> </a:t>
            </a:r>
          </a:p>
        </p:txBody>
      </p:sp>
      <p:sp>
        <p:nvSpPr>
          <p:cNvPr id="9" name="TextBox 8">
            <a:extLst>
              <a:ext uri="{FF2B5EF4-FFF2-40B4-BE49-F238E27FC236}">
                <a16:creationId xmlns:a16="http://schemas.microsoft.com/office/drawing/2014/main" id="{2E54AF56-D06A-BA4C-4796-970022C01D85}"/>
              </a:ext>
            </a:extLst>
          </p:cNvPr>
          <p:cNvSpPr txBox="1"/>
          <p:nvPr/>
        </p:nvSpPr>
        <p:spPr>
          <a:xfrm>
            <a:off x="7057630" y="1318268"/>
            <a:ext cx="1746386" cy="86177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chemeClr val="tx1">
                    <a:lumMod val="75000"/>
                    <a:lumOff val="25000"/>
                  </a:schemeClr>
                </a:solidFill>
                <a:latin typeface="Times New Roman"/>
                <a:cs typeface="Arial"/>
              </a:rPr>
              <a:t>UI Designer:</a:t>
            </a:r>
          </a:p>
          <a:p>
            <a:pPr marL="285750" indent="-285750">
              <a:buFont typeface="Arial"/>
              <a:buChar char="•"/>
            </a:pPr>
            <a:r>
              <a:rPr lang="en-US">
                <a:solidFill>
                  <a:schemeClr val="tx1">
                    <a:lumMod val="75000"/>
                    <a:lumOff val="25000"/>
                  </a:schemeClr>
                </a:solidFill>
                <a:latin typeface="Times New Roman"/>
                <a:cs typeface="Arial"/>
              </a:rPr>
              <a:t>Daniel Jacobs</a:t>
            </a:r>
          </a:p>
          <a:p>
            <a:pPr lvl="1"/>
            <a:r>
              <a:rPr lang="en-US" sz="1400">
                <a:solidFill>
                  <a:schemeClr val="tx1">
                    <a:lumMod val="75000"/>
                    <a:lumOff val="25000"/>
                  </a:schemeClr>
                </a:solidFill>
                <a:latin typeface="Times New Roman"/>
                <a:cs typeface="Arial"/>
              </a:rPr>
              <a:t>C.E.</a:t>
            </a:r>
          </a:p>
        </p:txBody>
      </p:sp>
      <p:sp>
        <p:nvSpPr>
          <p:cNvPr id="25" name="TextBox 24">
            <a:extLst>
              <a:ext uri="{FF2B5EF4-FFF2-40B4-BE49-F238E27FC236}">
                <a16:creationId xmlns:a16="http://schemas.microsoft.com/office/drawing/2014/main" id="{FAC5B2DC-8F8E-C5AE-A28D-07D4715F99CD}"/>
              </a:ext>
            </a:extLst>
          </p:cNvPr>
          <p:cNvSpPr txBox="1"/>
          <p:nvPr/>
        </p:nvSpPr>
        <p:spPr>
          <a:xfrm>
            <a:off x="4876800" y="2485255"/>
            <a:ext cx="2489627" cy="769441"/>
          </a:xfrm>
          <a:prstGeom prst="rect">
            <a:avLst/>
          </a:prstGeom>
          <a:noFill/>
        </p:spPr>
        <p:txBody>
          <a:bodyPr wrap="square" lIns="91440" tIns="45720" rIns="91440" bIns="45720" rtlCol="0" anchor="t">
            <a:spAutoFit/>
          </a:bodyPr>
          <a:lstStyle/>
          <a:p>
            <a:pPr marL="0" indent="0">
              <a:buNone/>
            </a:pPr>
            <a:r>
              <a:rPr lang="en-US" sz="1600" b="1">
                <a:solidFill>
                  <a:schemeClr val="tx1">
                    <a:lumMod val="75000"/>
                    <a:lumOff val="25000"/>
                  </a:schemeClr>
                </a:solidFill>
                <a:latin typeface="Times New Roman"/>
                <a:cs typeface="Times New Roman"/>
              </a:rPr>
              <a:t>Assignment</a:t>
            </a:r>
            <a:r>
              <a:rPr lang="en-US" sz="1400" b="1">
                <a:solidFill>
                  <a:schemeClr val="tx1">
                    <a:lumMod val="75000"/>
                    <a:lumOff val="25000"/>
                  </a:schemeClr>
                </a:solidFill>
                <a:latin typeface="Times New Roman"/>
                <a:cs typeface="Times New Roman"/>
              </a:rPr>
              <a:t>:</a:t>
            </a:r>
          </a:p>
          <a:p>
            <a:pPr marL="285750" indent="-285750">
              <a:buFont typeface="Arial" panose="020B0604020202020204" pitchFamily="34" charset="0"/>
              <a:buChar char="•"/>
            </a:pPr>
            <a:r>
              <a:rPr lang="en-US" sz="1400">
                <a:solidFill>
                  <a:schemeClr val="tx1">
                    <a:lumMod val="75000"/>
                    <a:lumOff val="25000"/>
                  </a:schemeClr>
                </a:solidFill>
                <a:latin typeface="Times New Roman"/>
                <a:cs typeface="Times New Roman"/>
              </a:rPr>
              <a:t>Software</a:t>
            </a:r>
          </a:p>
          <a:p>
            <a:pPr marL="285750" indent="-285750">
              <a:buFont typeface="Arial" panose="020B0604020202020204" pitchFamily="34" charset="0"/>
              <a:buChar char="•"/>
            </a:pPr>
            <a:r>
              <a:rPr lang="en-US" sz="1400">
                <a:solidFill>
                  <a:schemeClr val="tx1">
                    <a:lumMod val="75000"/>
                    <a:lumOff val="25000"/>
                  </a:schemeClr>
                </a:solidFill>
                <a:latin typeface="Times New Roman"/>
                <a:cs typeface="Times New Roman"/>
              </a:rPr>
              <a:t>Server Building    </a:t>
            </a:r>
            <a:r>
              <a:rPr lang="en-US" sz="1400" b="1">
                <a:solidFill>
                  <a:schemeClr val="tx1">
                    <a:lumMod val="75000"/>
                    <a:lumOff val="25000"/>
                  </a:schemeClr>
                </a:solidFill>
                <a:latin typeface="Times New Roman"/>
                <a:cs typeface="Times New Roman"/>
              </a:rPr>
              <a:t>               </a:t>
            </a:r>
            <a:endParaRPr lang="en-US" sz="1400" b="1">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26" name="TextBox 25">
            <a:extLst>
              <a:ext uri="{FF2B5EF4-FFF2-40B4-BE49-F238E27FC236}">
                <a16:creationId xmlns:a16="http://schemas.microsoft.com/office/drawing/2014/main" id="{9B99C865-E882-6767-D3A3-7385F2C2778B}"/>
              </a:ext>
            </a:extLst>
          </p:cNvPr>
          <p:cNvSpPr txBox="1"/>
          <p:nvPr/>
        </p:nvSpPr>
        <p:spPr>
          <a:xfrm>
            <a:off x="7057630" y="2483769"/>
            <a:ext cx="2489627" cy="769441"/>
          </a:xfrm>
          <a:prstGeom prst="rect">
            <a:avLst/>
          </a:prstGeom>
          <a:noFill/>
        </p:spPr>
        <p:txBody>
          <a:bodyPr wrap="square" lIns="91440" tIns="45720" rIns="91440" bIns="45720" rtlCol="0" anchor="t">
            <a:spAutoFit/>
          </a:bodyPr>
          <a:lstStyle/>
          <a:p>
            <a:r>
              <a:rPr lang="en-US" sz="1600" b="1">
                <a:solidFill>
                  <a:schemeClr val="tx1">
                    <a:lumMod val="75000"/>
                    <a:lumOff val="25000"/>
                  </a:schemeClr>
                </a:solidFill>
                <a:latin typeface="Times New Roman"/>
                <a:cs typeface="Times New Roman"/>
              </a:rPr>
              <a:t>Assignment</a:t>
            </a:r>
            <a:r>
              <a:rPr lang="en-US" sz="1400" b="1">
                <a:solidFill>
                  <a:schemeClr val="tx1">
                    <a:lumMod val="75000"/>
                    <a:lumOff val="25000"/>
                  </a:schemeClr>
                </a:solidFill>
                <a:latin typeface="Times New Roman"/>
                <a:cs typeface="Times New Roman"/>
              </a:rPr>
              <a:t>:</a:t>
            </a:r>
          </a:p>
          <a:p>
            <a:pPr marL="285750" indent="-285750">
              <a:buFont typeface="Arial"/>
              <a:buChar char="•"/>
            </a:pPr>
            <a:r>
              <a:rPr lang="en-US" sz="1400">
                <a:solidFill>
                  <a:schemeClr val="tx1">
                    <a:lumMod val="75000"/>
                    <a:lumOff val="25000"/>
                  </a:schemeClr>
                </a:solidFill>
                <a:latin typeface="Times New Roman"/>
                <a:cs typeface="Times New Roman"/>
              </a:rPr>
              <a:t>Software</a:t>
            </a:r>
          </a:p>
          <a:p>
            <a:pPr marL="285750" indent="-285750">
              <a:buFont typeface="Arial"/>
              <a:buChar char="•"/>
            </a:pPr>
            <a:r>
              <a:rPr lang="en-US" sz="1400">
                <a:solidFill>
                  <a:schemeClr val="tx1">
                    <a:lumMod val="75000"/>
                    <a:lumOff val="25000"/>
                  </a:schemeClr>
                </a:solidFill>
                <a:latin typeface="Times New Roman"/>
                <a:cs typeface="Times New Roman"/>
              </a:rPr>
              <a:t>User Interface</a:t>
            </a:r>
          </a:p>
        </p:txBody>
      </p:sp>
      <p:sp>
        <p:nvSpPr>
          <p:cNvPr id="27" name="TextBox 26">
            <a:extLst>
              <a:ext uri="{FF2B5EF4-FFF2-40B4-BE49-F238E27FC236}">
                <a16:creationId xmlns:a16="http://schemas.microsoft.com/office/drawing/2014/main" id="{D491BBCF-61B7-1D85-A1DE-24FB12FE8F97}"/>
              </a:ext>
            </a:extLst>
          </p:cNvPr>
          <p:cNvSpPr txBox="1"/>
          <p:nvPr/>
        </p:nvSpPr>
        <p:spPr>
          <a:xfrm>
            <a:off x="2695970" y="1318268"/>
            <a:ext cx="2044253" cy="861774"/>
          </a:xfrm>
          <a:prstGeom prst="rect">
            <a:avLst/>
          </a:prstGeom>
          <a:noFill/>
        </p:spPr>
        <p:txBody>
          <a:bodyPr wrap="square" rtlCol="0">
            <a:spAutoFit/>
          </a:bodyPr>
          <a:lstStyle/>
          <a:p>
            <a:r>
              <a:rPr lang="en-US" b="1">
                <a:solidFill>
                  <a:schemeClr val="tx1">
                    <a:lumMod val="75000"/>
                    <a:lumOff val="25000"/>
                  </a:schemeClr>
                </a:solidFill>
                <a:latin typeface="Times New Roman" panose="02020603050405020304" pitchFamily="18" charset="0"/>
                <a:cs typeface="Times New Roman" panose="02020603050405020304" pitchFamily="18" charset="0"/>
              </a:rPr>
              <a:t>Circuit Designer:</a:t>
            </a:r>
            <a:endParaRPr lang="en-US">
              <a:solidFill>
                <a:schemeClr val="tx1">
                  <a:lumMod val="75000"/>
                  <a:lumOff val="25000"/>
                </a:schemeClr>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a:solidFill>
                  <a:schemeClr val="tx1">
                    <a:lumMod val="75000"/>
                    <a:lumOff val="25000"/>
                  </a:schemeClr>
                </a:solidFill>
                <a:latin typeface="Times New Roman" panose="02020603050405020304" pitchFamily="18" charset="0"/>
                <a:cs typeface="Times New Roman" panose="02020603050405020304" pitchFamily="18" charset="0"/>
              </a:rPr>
              <a:t>Zahra Alnahwi</a:t>
            </a:r>
          </a:p>
          <a:p>
            <a:pPr lvl="1"/>
            <a:r>
              <a:rPr lang="en-US" sz="1400">
                <a:solidFill>
                  <a:schemeClr val="tx1">
                    <a:lumMod val="75000"/>
                    <a:lumOff val="25000"/>
                  </a:schemeClr>
                </a:solidFill>
                <a:latin typeface="Times New Roman" panose="02020603050405020304" pitchFamily="18" charset="0"/>
                <a:cs typeface="Times New Roman" panose="02020603050405020304" pitchFamily="18" charset="0"/>
              </a:rPr>
              <a:t>E.E</a:t>
            </a:r>
          </a:p>
        </p:txBody>
      </p:sp>
      <p:sp>
        <p:nvSpPr>
          <p:cNvPr id="28" name="TextBox 27">
            <a:extLst>
              <a:ext uri="{FF2B5EF4-FFF2-40B4-BE49-F238E27FC236}">
                <a16:creationId xmlns:a16="http://schemas.microsoft.com/office/drawing/2014/main" id="{A44FE627-A87E-1A0E-D558-2421F77F8A8B}"/>
              </a:ext>
            </a:extLst>
          </p:cNvPr>
          <p:cNvSpPr txBox="1"/>
          <p:nvPr/>
        </p:nvSpPr>
        <p:spPr>
          <a:xfrm>
            <a:off x="339984" y="1321083"/>
            <a:ext cx="2215399" cy="861774"/>
          </a:xfrm>
          <a:prstGeom prst="rect">
            <a:avLst/>
          </a:prstGeom>
          <a:noFill/>
        </p:spPr>
        <p:txBody>
          <a:bodyPr wrap="square" rtlCol="0">
            <a:spAutoFit/>
          </a:bodyPr>
          <a:lstStyle/>
          <a:p>
            <a:r>
              <a:rPr lang="en-US" b="1">
                <a:solidFill>
                  <a:schemeClr val="tx1">
                    <a:lumMod val="75000"/>
                    <a:lumOff val="25000"/>
                  </a:schemeClr>
                </a:solidFill>
                <a:latin typeface="Times New Roman" panose="02020603050405020304" pitchFamily="18" charset="0"/>
                <a:cs typeface="Times New Roman" panose="02020603050405020304" pitchFamily="18" charset="0"/>
              </a:rPr>
              <a:t>Hardware Manager:</a:t>
            </a:r>
            <a:endParaRPr lang="en-US">
              <a:solidFill>
                <a:schemeClr val="tx1">
                  <a:lumMod val="75000"/>
                  <a:lumOff val="25000"/>
                </a:schemeClr>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a:solidFill>
                  <a:schemeClr val="tx1">
                    <a:lumMod val="75000"/>
                    <a:lumOff val="25000"/>
                  </a:schemeClr>
                </a:solidFill>
                <a:latin typeface="Times New Roman" panose="02020603050405020304" pitchFamily="18" charset="0"/>
                <a:cs typeface="Times New Roman" panose="02020603050405020304" pitchFamily="18" charset="0"/>
              </a:rPr>
              <a:t>Zarek Rooker</a:t>
            </a:r>
          </a:p>
          <a:p>
            <a:pPr lvl="1"/>
            <a:r>
              <a:rPr lang="en-US" sz="1400">
                <a:solidFill>
                  <a:schemeClr val="tx1">
                    <a:lumMod val="75000"/>
                    <a:lumOff val="25000"/>
                  </a:schemeClr>
                </a:solidFill>
                <a:latin typeface="Times New Roman" panose="02020603050405020304" pitchFamily="18" charset="0"/>
                <a:cs typeface="Times New Roman" panose="02020603050405020304" pitchFamily="18" charset="0"/>
              </a:rPr>
              <a:t>E.E &amp; C.E.</a:t>
            </a:r>
          </a:p>
        </p:txBody>
      </p:sp>
      <p:sp>
        <p:nvSpPr>
          <p:cNvPr id="29" name="TextBox 28">
            <a:extLst>
              <a:ext uri="{FF2B5EF4-FFF2-40B4-BE49-F238E27FC236}">
                <a16:creationId xmlns:a16="http://schemas.microsoft.com/office/drawing/2014/main" id="{14014BEC-E8B3-4027-0686-E76BF673FC86}"/>
              </a:ext>
            </a:extLst>
          </p:cNvPr>
          <p:cNvSpPr txBox="1"/>
          <p:nvPr/>
        </p:nvSpPr>
        <p:spPr>
          <a:xfrm>
            <a:off x="339984" y="2483769"/>
            <a:ext cx="2489627" cy="1261884"/>
          </a:xfrm>
          <a:prstGeom prst="rect">
            <a:avLst/>
          </a:prstGeom>
          <a:noFill/>
        </p:spPr>
        <p:txBody>
          <a:bodyPr wrap="square" lIns="91440" tIns="45720" rIns="91440" bIns="45720" rtlCol="0" anchor="t">
            <a:spAutoFit/>
          </a:bodyPr>
          <a:lstStyle/>
          <a:p>
            <a:pPr marL="0" indent="0">
              <a:buNone/>
            </a:pPr>
            <a:r>
              <a:rPr lang="en-US" sz="1600" b="1">
                <a:solidFill>
                  <a:schemeClr val="tx1">
                    <a:lumMod val="75000"/>
                    <a:lumOff val="25000"/>
                  </a:schemeClr>
                </a:solidFill>
                <a:latin typeface="Times New Roman"/>
                <a:cs typeface="Times New Roman"/>
              </a:rPr>
              <a:t>Assignment</a:t>
            </a:r>
            <a:r>
              <a:rPr lang="en-US" sz="1400" b="1">
                <a:solidFill>
                  <a:schemeClr val="tx1">
                    <a:lumMod val="75000"/>
                    <a:lumOff val="25000"/>
                  </a:schemeClr>
                </a:solidFill>
                <a:latin typeface="Times New Roman"/>
                <a:cs typeface="Times New Roman"/>
              </a:rPr>
              <a:t>:</a:t>
            </a:r>
          </a:p>
          <a:p>
            <a:pPr marL="285750" indent="-285750">
              <a:buFont typeface="Arial" panose="020B0604020202020204" pitchFamily="34" charset="0"/>
              <a:buChar char="•"/>
            </a:pPr>
            <a:r>
              <a:rPr lang="en-US" sz="1400">
                <a:solidFill>
                  <a:schemeClr val="tx1">
                    <a:lumMod val="75000"/>
                    <a:lumOff val="25000"/>
                  </a:schemeClr>
                </a:solidFill>
                <a:latin typeface="Times New Roman"/>
                <a:cs typeface="Times New Roman"/>
              </a:rPr>
              <a:t>Point of Contact</a:t>
            </a:r>
          </a:p>
          <a:p>
            <a:pPr marL="285750" indent="-285750">
              <a:buFont typeface="Arial" panose="020B0604020202020204" pitchFamily="34" charset="0"/>
              <a:buChar char="•"/>
            </a:pPr>
            <a:r>
              <a:rPr lang="en-US" sz="1400">
                <a:solidFill>
                  <a:schemeClr val="tx1">
                    <a:lumMod val="75000"/>
                    <a:lumOff val="25000"/>
                  </a:schemeClr>
                </a:solidFill>
                <a:latin typeface="Times New Roman"/>
                <a:cs typeface="Times New Roman"/>
              </a:rPr>
              <a:t>Hardware</a:t>
            </a:r>
          </a:p>
          <a:p>
            <a:pPr marL="285750" indent="-285750">
              <a:buFont typeface="Arial" panose="020B0604020202020204" pitchFamily="34" charset="0"/>
              <a:buChar char="•"/>
            </a:pPr>
            <a:r>
              <a:rPr lang="en-US" sz="1400">
                <a:solidFill>
                  <a:schemeClr val="tx1">
                    <a:lumMod val="75000"/>
                    <a:lumOff val="25000"/>
                  </a:schemeClr>
                </a:solidFill>
                <a:latin typeface="Times New Roman"/>
                <a:cs typeface="Times New Roman"/>
              </a:rPr>
              <a:t>Electronics</a:t>
            </a:r>
          </a:p>
          <a:p>
            <a:r>
              <a:rPr lang="en-US" b="1">
                <a:solidFill>
                  <a:schemeClr val="tx1">
                    <a:lumMod val="75000"/>
                    <a:lumOff val="25000"/>
                  </a:schemeClr>
                </a:solidFill>
                <a:latin typeface="Times New Roman"/>
                <a:cs typeface="Times New Roman"/>
              </a:rPr>
              <a:t>                   </a:t>
            </a:r>
            <a:endParaRPr lang="en-US" sz="1800" b="1">
              <a:solidFill>
                <a:schemeClr val="tx1">
                  <a:lumMod val="75000"/>
                  <a:lumOff val="25000"/>
                </a:schemeClr>
              </a:solidFill>
              <a:latin typeface="Times New Roman" panose="02020603050405020304" pitchFamily="18" charset="0"/>
              <a:cs typeface="Times New Roman" panose="02020603050405020304" pitchFamily="18" charset="0"/>
            </a:endParaRPr>
          </a:p>
        </p:txBody>
      </p:sp>
      <p:pic>
        <p:nvPicPr>
          <p:cNvPr id="2052" name="Picture 4" descr="Image">
            <a:extLst>
              <a:ext uri="{FF2B5EF4-FFF2-40B4-BE49-F238E27FC236}">
                <a16:creationId xmlns:a16="http://schemas.microsoft.com/office/drawing/2014/main" id="{2A1FF535-3C07-2D85-ADEF-8AD803F2F15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939" t="14616" r="60777" b="19298"/>
          <a:stretch/>
        </p:blipFill>
        <p:spPr bwMode="auto">
          <a:xfrm>
            <a:off x="4884821" y="3914940"/>
            <a:ext cx="1711422" cy="2474192"/>
          </a:xfrm>
          <a:prstGeom prst="rect">
            <a:avLst/>
          </a:prstGeom>
          <a:ln w="38100" cap="sq">
            <a:solidFill>
              <a:schemeClr val="tx1"/>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8" name="Picture 10">
            <a:extLst>
              <a:ext uri="{FF2B5EF4-FFF2-40B4-BE49-F238E27FC236}">
                <a16:creationId xmlns:a16="http://schemas.microsoft.com/office/drawing/2014/main" id="{7467F9DC-6652-AACE-1B3B-901F4A951997}"/>
              </a:ext>
            </a:extLst>
          </p:cNvPr>
          <p:cNvPicPr>
            <a:picLocks noChangeAspect="1"/>
          </p:cNvPicPr>
          <p:nvPr/>
        </p:nvPicPr>
        <p:blipFill rotWithShape="1">
          <a:blip r:embed="rId6"/>
          <a:srcRect l="23058" t="-669" r="6015" b="42876"/>
          <a:stretch/>
        </p:blipFill>
        <p:spPr>
          <a:xfrm rot="16200000">
            <a:off x="6553925" y="4345962"/>
            <a:ext cx="2594248" cy="1585402"/>
          </a:xfrm>
          <a:prstGeom prst="rect">
            <a:avLst/>
          </a:prstGeom>
        </p:spPr>
      </p:pic>
    </p:spTree>
    <p:extLst>
      <p:ext uri="{BB962C8B-B14F-4D97-AF65-F5344CB8AC3E}">
        <p14:creationId xmlns:p14="http://schemas.microsoft.com/office/powerpoint/2010/main" val="171779629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200379"/>
            <a:ext cx="7315200" cy="849244"/>
          </a:xfrm>
        </p:spPr>
        <p:txBody>
          <a:bodyPr/>
          <a:lstStyle/>
          <a:p>
            <a:pPr algn="ctr"/>
            <a:r>
              <a:rPr lang="en-US" sz="3200">
                <a:latin typeface="Times New Roman" panose="02020603050405020304" pitchFamily="18" charset="0"/>
                <a:cs typeface="Times New Roman" panose="02020603050405020304" pitchFamily="18" charset="0"/>
              </a:rPr>
              <a:t>Design II (Alternatives)</a:t>
            </a:r>
          </a:p>
        </p:txBody>
      </p:sp>
      <p:sp>
        <p:nvSpPr>
          <p:cNvPr id="8" name="Content Placeholder 7"/>
          <p:cNvSpPr>
            <a:spLocks noGrp="1"/>
          </p:cNvSpPr>
          <p:nvPr>
            <p:ph idx="1"/>
          </p:nvPr>
        </p:nvSpPr>
        <p:spPr>
          <a:xfrm>
            <a:off x="339984" y="1254656"/>
            <a:ext cx="8499216" cy="4993744"/>
          </a:xfrm>
        </p:spPr>
        <p:txBody>
          <a:bodyPr numCol="1">
            <a:normAutofit fontScale="92500" lnSpcReduction="10000"/>
          </a:bodyPr>
          <a:lstStyle/>
          <a:p>
            <a:pPr marL="0" indent="0">
              <a:spcBef>
                <a:spcPts val="200"/>
              </a:spcBef>
              <a:spcAft>
                <a:spcPts val="300"/>
              </a:spcAft>
              <a:buNone/>
            </a:pPr>
            <a:r>
              <a:rPr lang="en-US" sz="1900" b="1">
                <a:latin typeface="Times New Roman" panose="02020603050405020304" pitchFamily="18" charset="0"/>
                <a:cs typeface="Times New Roman" panose="02020603050405020304" pitchFamily="18" charset="0"/>
              </a:rPr>
              <a:t>Alternative Designs:</a:t>
            </a:r>
          </a:p>
          <a:p>
            <a:pPr>
              <a:spcBef>
                <a:spcPts val="200"/>
              </a:spcBef>
              <a:spcAft>
                <a:spcPts val="300"/>
              </a:spcAft>
              <a:buFont typeface="+mj-lt"/>
              <a:buAutoNum type="arabicPeriod"/>
            </a:pPr>
            <a:r>
              <a:rPr lang="en-US" sz="1700">
                <a:latin typeface="Times New Roman" panose="02020603050405020304" pitchFamily="18" charset="0"/>
                <a:cs typeface="Times New Roman" panose="02020603050405020304" pitchFamily="18" charset="0"/>
              </a:rPr>
              <a:t>Separate Touch Screen ($208)</a:t>
            </a:r>
          </a:p>
          <a:p>
            <a:pPr lvl="1">
              <a:spcBef>
                <a:spcPts val="200"/>
              </a:spcBef>
              <a:spcAft>
                <a:spcPts val="300"/>
              </a:spcAft>
            </a:pPr>
            <a:r>
              <a:rPr lang="en-US" sz="1700">
                <a:latin typeface="Times New Roman" panose="02020603050405020304" pitchFamily="18" charset="0"/>
                <a:cs typeface="Times New Roman" panose="02020603050405020304" pitchFamily="18" charset="0"/>
              </a:rPr>
              <a:t>Compatibility</a:t>
            </a:r>
          </a:p>
          <a:p>
            <a:pPr lvl="1">
              <a:spcBef>
                <a:spcPts val="200"/>
              </a:spcBef>
              <a:spcAft>
                <a:spcPts val="300"/>
              </a:spcAft>
            </a:pPr>
            <a:r>
              <a:rPr lang="en-US" sz="1700">
                <a:latin typeface="Times New Roman" panose="02020603050405020304" pitchFamily="18" charset="0"/>
                <a:cs typeface="Times New Roman" panose="02020603050405020304" pitchFamily="18" charset="0"/>
              </a:rPr>
              <a:t>Longevity/Timeless</a:t>
            </a:r>
          </a:p>
          <a:p>
            <a:pPr>
              <a:spcBef>
                <a:spcPts val="200"/>
              </a:spcBef>
              <a:spcAft>
                <a:spcPts val="300"/>
              </a:spcAft>
              <a:buFont typeface="+mj-lt"/>
              <a:buAutoNum type="arabicPeriod"/>
            </a:pPr>
            <a:r>
              <a:rPr lang="en-US" sz="1700">
                <a:latin typeface="Times New Roman" panose="02020603050405020304" pitchFamily="18" charset="0"/>
                <a:cs typeface="Times New Roman" panose="02020603050405020304" pitchFamily="18" charset="0"/>
              </a:rPr>
              <a:t>Less Cylinders ($203)</a:t>
            </a:r>
          </a:p>
          <a:p>
            <a:pPr lvl="1">
              <a:spcBef>
                <a:spcPts val="200"/>
              </a:spcBef>
              <a:spcAft>
                <a:spcPts val="300"/>
              </a:spcAft>
            </a:pPr>
            <a:r>
              <a:rPr lang="en-US" sz="1700">
                <a:latin typeface="Times New Roman" panose="02020603050405020304" pitchFamily="18" charset="0"/>
                <a:cs typeface="Times New Roman" panose="02020603050405020304" pitchFamily="18" charset="0"/>
              </a:rPr>
              <a:t>Reduce Size</a:t>
            </a:r>
          </a:p>
          <a:p>
            <a:pPr>
              <a:spcBef>
                <a:spcPts val="200"/>
              </a:spcBef>
              <a:spcAft>
                <a:spcPts val="300"/>
              </a:spcAft>
              <a:buFont typeface="+mj-lt"/>
              <a:buAutoNum type="arabicPeriod"/>
            </a:pPr>
            <a:r>
              <a:rPr lang="en-US" sz="1700">
                <a:latin typeface="Times New Roman" panose="02020603050405020304" pitchFamily="18" charset="0"/>
                <a:cs typeface="Times New Roman" panose="02020603050405020304" pitchFamily="18" charset="0"/>
              </a:rPr>
              <a:t>Tilted Cylinders ($196)</a:t>
            </a:r>
          </a:p>
          <a:p>
            <a:pPr lvl="1">
              <a:spcBef>
                <a:spcPts val="200"/>
              </a:spcBef>
              <a:spcAft>
                <a:spcPts val="300"/>
              </a:spcAft>
            </a:pPr>
            <a:r>
              <a:rPr lang="en-US" sz="1700">
                <a:latin typeface="Times New Roman" panose="02020603050405020304" pitchFamily="18" charset="0"/>
                <a:cs typeface="Times New Roman" panose="02020603050405020304" pitchFamily="18" charset="0"/>
              </a:rPr>
              <a:t>No Stepper Motor</a:t>
            </a:r>
          </a:p>
          <a:p>
            <a:pPr lvl="1">
              <a:spcBef>
                <a:spcPts val="200"/>
              </a:spcBef>
              <a:spcAft>
                <a:spcPts val="300"/>
              </a:spcAft>
            </a:pPr>
            <a:r>
              <a:rPr lang="en-US" sz="1700">
                <a:latin typeface="Times New Roman" panose="02020603050405020304" pitchFamily="18" charset="0"/>
                <a:cs typeface="Times New Roman" panose="02020603050405020304" pitchFamily="18" charset="0"/>
              </a:rPr>
              <a:t>Reduce Size </a:t>
            </a:r>
          </a:p>
          <a:p>
            <a:pPr marL="57150" indent="0">
              <a:spcBef>
                <a:spcPts val="200"/>
              </a:spcBef>
              <a:spcAft>
                <a:spcPts val="300"/>
              </a:spcAft>
              <a:buNone/>
            </a:pPr>
            <a:r>
              <a:rPr lang="en-US" sz="1900" b="1">
                <a:latin typeface="Times New Roman" panose="02020603050405020304" pitchFamily="18" charset="0"/>
                <a:cs typeface="Times New Roman" panose="02020603050405020304" pitchFamily="18" charset="0"/>
              </a:rPr>
              <a:t>Alternative Parts:</a:t>
            </a:r>
          </a:p>
          <a:p>
            <a:pPr>
              <a:spcBef>
                <a:spcPts val="200"/>
              </a:spcBef>
              <a:spcAft>
                <a:spcPts val="300"/>
              </a:spcAft>
            </a:pPr>
            <a:r>
              <a:rPr lang="en-US" sz="1700">
                <a:latin typeface="Times New Roman" panose="02020603050405020304" pitchFamily="18" charset="0"/>
                <a:cs typeface="Times New Roman" panose="02020603050405020304" pitchFamily="18" charset="0"/>
              </a:rPr>
              <a:t>Raspberry Pi 4B &amp; Pico </a:t>
            </a:r>
          </a:p>
          <a:p>
            <a:pPr>
              <a:spcBef>
                <a:spcPts val="200"/>
              </a:spcBef>
              <a:spcAft>
                <a:spcPts val="300"/>
              </a:spcAft>
            </a:pPr>
            <a:r>
              <a:rPr lang="en-US" sz="1700">
                <a:latin typeface="Times New Roman" panose="02020603050405020304" pitchFamily="18" charset="0"/>
                <a:cs typeface="Times New Roman" panose="02020603050405020304" pitchFamily="18" charset="0"/>
              </a:rPr>
              <a:t>5” or 7” Touchscreen</a:t>
            </a:r>
            <a:r>
              <a:rPr lang="en-US" sz="1900">
                <a:latin typeface="Times New Roman" panose="02020603050405020304" pitchFamily="18" charset="0"/>
                <a:cs typeface="Times New Roman" panose="02020603050405020304" pitchFamily="18" charset="0"/>
              </a:rPr>
              <a:t>		</a:t>
            </a:r>
          </a:p>
          <a:p>
            <a:pPr marL="0" indent="0">
              <a:spcBef>
                <a:spcPts val="200"/>
              </a:spcBef>
              <a:spcAft>
                <a:spcPts val="300"/>
              </a:spcAft>
              <a:buNone/>
            </a:pPr>
            <a:r>
              <a:rPr lang="en-US" sz="1900" b="1">
                <a:latin typeface="Times New Roman" panose="02020603050405020304" pitchFamily="18" charset="0"/>
                <a:cs typeface="Times New Roman" panose="02020603050405020304" pitchFamily="18" charset="0"/>
              </a:rPr>
              <a:t>Dimensions: </a:t>
            </a:r>
            <a:r>
              <a:rPr lang="en-US" sz="1900">
                <a:latin typeface="Times New Roman" panose="02020603050405020304" pitchFamily="18" charset="0"/>
                <a:cs typeface="Times New Roman" panose="02020603050405020304" pitchFamily="18" charset="0"/>
              </a:rPr>
              <a:t>9’’ x 7’’ x 6’’</a:t>
            </a:r>
          </a:p>
          <a:p>
            <a:pPr marL="0" indent="0">
              <a:spcBef>
                <a:spcPts val="200"/>
              </a:spcBef>
              <a:spcAft>
                <a:spcPts val="300"/>
              </a:spcAft>
              <a:buNone/>
            </a:pPr>
            <a:endParaRPr lang="en-US" sz="900">
              <a:latin typeface="Times New Roman" panose="02020603050405020304" pitchFamily="18" charset="0"/>
              <a:cs typeface="Times New Roman" panose="02020603050405020304" pitchFamily="18" charset="0"/>
            </a:endParaRPr>
          </a:p>
          <a:p>
            <a:pPr marL="0" indent="0">
              <a:spcBef>
                <a:spcPts val="200"/>
              </a:spcBef>
              <a:spcAft>
                <a:spcPts val="300"/>
              </a:spcAft>
              <a:buNone/>
            </a:pPr>
            <a:r>
              <a:rPr lang="en-US" sz="1900" b="1">
                <a:latin typeface="Times New Roman" panose="02020603050405020304" pitchFamily="18" charset="0"/>
                <a:cs typeface="Times New Roman" panose="02020603050405020304" pitchFamily="18" charset="0"/>
              </a:rPr>
              <a:t>Total Cost: </a:t>
            </a:r>
            <a:r>
              <a:rPr lang="en-US" sz="1900">
                <a:latin typeface="Times New Roman" panose="02020603050405020304" pitchFamily="18" charset="0"/>
                <a:cs typeface="Times New Roman" panose="02020603050405020304" pitchFamily="18" charset="0"/>
              </a:rPr>
              <a:t>~$202</a:t>
            </a:r>
            <a:endParaRPr lang="en-US" sz="1900" b="1">
              <a:latin typeface="Times New Roman" panose="02020603050405020304" pitchFamily="18" charset="0"/>
              <a:cs typeface="Times New Roman" panose="02020603050405020304" pitchFamily="18" charset="0"/>
            </a:endParaRPr>
          </a:p>
          <a:p>
            <a:pPr marL="0" indent="0">
              <a:spcBef>
                <a:spcPts val="200"/>
              </a:spcBef>
              <a:spcAft>
                <a:spcPts val="300"/>
              </a:spcAft>
              <a:buNone/>
            </a:pPr>
            <a:r>
              <a:rPr lang="en-US" sz="1700" b="1">
                <a:latin typeface="Times New Roman" panose="02020603050405020304" pitchFamily="18" charset="0"/>
                <a:cs typeface="Times New Roman" panose="02020603050405020304" pitchFamily="18" charset="0"/>
              </a:rPr>
              <a:t>Cost (Excluding Touch Screen): ~</a:t>
            </a:r>
            <a:r>
              <a:rPr lang="en-US" sz="1700">
                <a:latin typeface="Times New Roman" panose="02020603050405020304" pitchFamily="18" charset="0"/>
                <a:cs typeface="Times New Roman" panose="02020603050405020304" pitchFamily="18" charset="0"/>
              </a:rPr>
              <a:t>$140</a:t>
            </a:r>
          </a:p>
          <a:p>
            <a:pPr marL="0" indent="0">
              <a:spcBef>
                <a:spcPts val="200"/>
              </a:spcBef>
              <a:spcAft>
                <a:spcPts val="300"/>
              </a:spcAft>
              <a:buNone/>
            </a:pPr>
            <a:endParaRPr lang="en-US" sz="2000" b="1">
              <a:latin typeface="Times New Roman" panose="02020603050405020304" pitchFamily="18" charset="0"/>
              <a:cs typeface="Times New Roman" panose="02020603050405020304" pitchFamily="18" charset="0"/>
            </a:endParaRPr>
          </a:p>
          <a:p>
            <a:pPr>
              <a:spcBef>
                <a:spcPts val="200"/>
              </a:spcBef>
              <a:spcAft>
                <a:spcPts val="300"/>
              </a:spcAft>
            </a:pPr>
            <a:endParaRPr lang="en-US" sz="2000">
              <a:latin typeface="Times New Roman" panose="02020603050405020304" pitchFamily="18" charset="0"/>
              <a:cs typeface="Times New Roman" panose="02020603050405020304" pitchFamily="18" charset="0"/>
            </a:endParaRPr>
          </a:p>
          <a:p>
            <a:pPr>
              <a:spcBef>
                <a:spcPts val="200"/>
              </a:spcBef>
              <a:spcAft>
                <a:spcPts val="300"/>
              </a:spcAft>
            </a:pPr>
            <a:endParaRPr lang="en-US" sz="2000">
              <a:latin typeface="Times New Roman" panose="02020603050405020304" pitchFamily="18" charset="0"/>
              <a:cs typeface="Times New Roman" panose="02020603050405020304" pitchFamily="18" charset="0"/>
            </a:endParaRPr>
          </a:p>
          <a:p>
            <a:pPr>
              <a:spcBef>
                <a:spcPts val="200"/>
              </a:spcBef>
              <a:spcAft>
                <a:spcPts val="300"/>
              </a:spcAft>
            </a:pPr>
            <a:endParaRPr lang="en-US" sz="2000">
              <a:latin typeface="Times New Roman" panose="02020603050405020304" pitchFamily="18" charset="0"/>
              <a:cs typeface="Times New Roman" panose="02020603050405020304" pitchFamily="18" charset="0"/>
            </a:endParaRPr>
          </a:p>
          <a:p>
            <a:pPr marL="0" indent="0">
              <a:buNone/>
            </a:pPr>
            <a:endParaRPr lang="en-US" sz="2000">
              <a:latin typeface="Times New Roman" panose="02020603050405020304" pitchFamily="18" charset="0"/>
              <a:cs typeface="Times New Roman" panose="02020603050405020304" pitchFamily="18" charset="0"/>
            </a:endParaRPr>
          </a:p>
          <a:p>
            <a:endParaRPr lang="en-US" sz="2000">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9910561B-9879-25B4-23FB-544C19438EA8}"/>
              </a:ext>
            </a:extLst>
          </p:cNvPr>
          <p:cNvSpPr/>
          <p:nvPr/>
        </p:nvSpPr>
        <p:spPr>
          <a:xfrm>
            <a:off x="6019800" y="6526696"/>
            <a:ext cx="3124200" cy="304800"/>
          </a:xfrm>
          <a:prstGeom prst="rect">
            <a:avLst/>
          </a:prstGeom>
          <a:solidFill>
            <a:srgbClr val="5050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618A9190-A918-81EF-C8C4-4CBC7BED8163}"/>
              </a:ext>
            </a:extLst>
          </p:cNvPr>
          <p:cNvPicPr>
            <a:picLocks noChangeAspect="1"/>
          </p:cNvPicPr>
          <p:nvPr/>
        </p:nvPicPr>
        <p:blipFill rotWithShape="1">
          <a:blip r:embed="rId3"/>
          <a:srcRect t="4610"/>
          <a:stretch/>
        </p:blipFill>
        <p:spPr>
          <a:xfrm>
            <a:off x="6076670" y="1632486"/>
            <a:ext cx="2303202" cy="2141792"/>
          </a:xfrm>
          <a:prstGeom prst="rect">
            <a:avLst/>
          </a:prstGeom>
          <a:ln>
            <a:solidFill>
              <a:schemeClr val="tx1"/>
            </a:solidFill>
          </a:ln>
        </p:spPr>
      </p:pic>
      <p:sp>
        <p:nvSpPr>
          <p:cNvPr id="10" name="TextBox 9"/>
          <p:cNvSpPr txBox="1"/>
          <p:nvPr/>
        </p:nvSpPr>
        <p:spPr>
          <a:xfrm>
            <a:off x="8077200" y="6427235"/>
            <a:ext cx="1066800" cy="738664"/>
          </a:xfrm>
          <a:prstGeom prst="rect">
            <a:avLst/>
          </a:prstGeom>
          <a:noFill/>
        </p:spPr>
        <p:txBody>
          <a:bodyPr wrap="square" rtlCol="0">
            <a:spAutoFit/>
          </a:bodyPr>
          <a:lstStyle/>
          <a:p>
            <a:r>
              <a:rPr lang="en-US" sz="1050"/>
              <a:t>Zarek Rooker</a:t>
            </a:r>
          </a:p>
          <a:p>
            <a:r>
              <a:rPr lang="en-US" sz="1050"/>
              <a:t>2/2/2023</a:t>
            </a:r>
          </a:p>
          <a:p>
            <a:endParaRPr lang="en-US" sz="1050"/>
          </a:p>
          <a:p>
            <a:r>
              <a:rPr lang="en-US" sz="1050"/>
              <a:t> </a:t>
            </a:r>
          </a:p>
        </p:txBody>
      </p:sp>
      <p:pic>
        <p:nvPicPr>
          <p:cNvPr id="11" name="Picture 10">
            <a:extLst>
              <a:ext uri="{FF2B5EF4-FFF2-40B4-BE49-F238E27FC236}">
                <a16:creationId xmlns:a16="http://schemas.microsoft.com/office/drawing/2014/main" id="{9D0EE9DC-CE5F-2BCA-38E5-FC540B7D9329}"/>
              </a:ext>
            </a:extLst>
          </p:cNvPr>
          <p:cNvPicPr>
            <a:picLocks noChangeAspect="1"/>
          </p:cNvPicPr>
          <p:nvPr/>
        </p:nvPicPr>
        <p:blipFill rotWithShape="1">
          <a:blip r:embed="rId4"/>
          <a:srcRect l="2156"/>
          <a:stretch/>
        </p:blipFill>
        <p:spPr>
          <a:xfrm>
            <a:off x="3777055" y="1632486"/>
            <a:ext cx="2253528" cy="2141792"/>
          </a:xfrm>
          <a:prstGeom prst="rect">
            <a:avLst/>
          </a:prstGeom>
          <a:ln>
            <a:solidFill>
              <a:schemeClr val="tx1"/>
            </a:solidFill>
          </a:ln>
        </p:spPr>
      </p:pic>
      <p:pic>
        <p:nvPicPr>
          <p:cNvPr id="14" name="Picture 13">
            <a:extLst>
              <a:ext uri="{FF2B5EF4-FFF2-40B4-BE49-F238E27FC236}">
                <a16:creationId xmlns:a16="http://schemas.microsoft.com/office/drawing/2014/main" id="{FA849283-83EE-3AFD-3E2E-2A03E5DA1AAA}"/>
              </a:ext>
            </a:extLst>
          </p:cNvPr>
          <p:cNvPicPr>
            <a:picLocks noChangeAspect="1"/>
          </p:cNvPicPr>
          <p:nvPr/>
        </p:nvPicPr>
        <p:blipFill>
          <a:blip r:embed="rId5"/>
          <a:stretch>
            <a:fillRect/>
          </a:stretch>
        </p:blipFill>
        <p:spPr>
          <a:xfrm>
            <a:off x="3786440" y="3826407"/>
            <a:ext cx="2250033" cy="2279254"/>
          </a:xfrm>
          <a:prstGeom prst="rect">
            <a:avLst/>
          </a:prstGeom>
          <a:ln>
            <a:solidFill>
              <a:schemeClr val="tx1"/>
            </a:solidFill>
          </a:ln>
        </p:spPr>
      </p:pic>
      <p:pic>
        <p:nvPicPr>
          <p:cNvPr id="16" name="Picture 15">
            <a:extLst>
              <a:ext uri="{FF2B5EF4-FFF2-40B4-BE49-F238E27FC236}">
                <a16:creationId xmlns:a16="http://schemas.microsoft.com/office/drawing/2014/main" id="{501E0B24-2E99-F3B6-0B52-BE7D39D5A63D}"/>
              </a:ext>
            </a:extLst>
          </p:cNvPr>
          <p:cNvPicPr>
            <a:picLocks noChangeAspect="1"/>
          </p:cNvPicPr>
          <p:nvPr/>
        </p:nvPicPr>
        <p:blipFill>
          <a:blip r:embed="rId6"/>
          <a:stretch>
            <a:fillRect/>
          </a:stretch>
        </p:blipFill>
        <p:spPr>
          <a:xfrm>
            <a:off x="6081256" y="3826407"/>
            <a:ext cx="2290056" cy="2279254"/>
          </a:xfrm>
          <a:prstGeom prst="rect">
            <a:avLst/>
          </a:prstGeom>
          <a:ln>
            <a:solidFill>
              <a:schemeClr val="tx1"/>
            </a:solidFill>
          </a:ln>
        </p:spPr>
      </p:pic>
    </p:spTree>
    <p:extLst>
      <p:ext uri="{BB962C8B-B14F-4D97-AF65-F5344CB8AC3E}">
        <p14:creationId xmlns:p14="http://schemas.microsoft.com/office/powerpoint/2010/main" val="20543023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A21F0A-DFE6-ADB2-CDB5-95558D0D1FE8}"/>
              </a:ext>
            </a:extLst>
          </p:cNvPr>
          <p:cNvSpPr>
            <a:spLocks noGrp="1"/>
          </p:cNvSpPr>
          <p:nvPr>
            <p:ph type="title"/>
          </p:nvPr>
        </p:nvSpPr>
        <p:spPr>
          <a:xfrm>
            <a:off x="0" y="247718"/>
            <a:ext cx="9143999" cy="849244"/>
          </a:xfrm>
        </p:spPr>
        <p:txBody>
          <a:bodyPr/>
          <a:lstStyle/>
          <a:p>
            <a:pPr algn="ctr"/>
            <a:r>
              <a:rPr lang="en-US">
                <a:latin typeface="Times New Roman" panose="02020603050405020304" pitchFamily="18" charset="0"/>
                <a:cs typeface="Times New Roman" panose="02020603050405020304" pitchFamily="18" charset="0"/>
              </a:rPr>
              <a:t>Design Cost Analysis</a:t>
            </a:r>
          </a:p>
        </p:txBody>
      </p:sp>
      <p:graphicFrame>
        <p:nvGraphicFramePr>
          <p:cNvPr id="4" name="Table 4">
            <a:extLst>
              <a:ext uri="{FF2B5EF4-FFF2-40B4-BE49-F238E27FC236}">
                <a16:creationId xmlns:a16="http://schemas.microsoft.com/office/drawing/2014/main" id="{A2C2B5DB-6599-95C2-4315-33034E824D9D}"/>
              </a:ext>
            </a:extLst>
          </p:cNvPr>
          <p:cNvGraphicFramePr>
            <a:graphicFrameLocks noGrp="1"/>
          </p:cNvGraphicFramePr>
          <p:nvPr>
            <p:ph idx="1"/>
            <p:extLst>
              <p:ext uri="{D42A27DB-BD31-4B8C-83A1-F6EECF244321}">
                <p14:modId xmlns:p14="http://schemas.microsoft.com/office/powerpoint/2010/main" val="1646703922"/>
              </p:ext>
            </p:extLst>
          </p:nvPr>
        </p:nvGraphicFramePr>
        <p:xfrm>
          <a:off x="421208" y="1427677"/>
          <a:ext cx="8301581" cy="4521200"/>
        </p:xfrm>
        <a:graphic>
          <a:graphicData uri="http://schemas.openxmlformats.org/drawingml/2006/table">
            <a:tbl>
              <a:tblPr firstRow="1" bandRow="1">
                <a:tableStyleId>{5C22544A-7EE6-4342-B048-85BDC9FD1C3A}</a:tableStyleId>
              </a:tblPr>
              <a:tblGrid>
                <a:gridCol w="1524317">
                  <a:extLst>
                    <a:ext uri="{9D8B030D-6E8A-4147-A177-3AD203B41FA5}">
                      <a16:colId xmlns:a16="http://schemas.microsoft.com/office/drawing/2014/main" val="2829990334"/>
                    </a:ext>
                  </a:extLst>
                </a:gridCol>
                <a:gridCol w="1175657">
                  <a:extLst>
                    <a:ext uri="{9D8B030D-6E8A-4147-A177-3AD203B41FA5}">
                      <a16:colId xmlns:a16="http://schemas.microsoft.com/office/drawing/2014/main" val="2278796408"/>
                    </a:ext>
                  </a:extLst>
                </a:gridCol>
                <a:gridCol w="1236345">
                  <a:extLst>
                    <a:ext uri="{9D8B030D-6E8A-4147-A177-3AD203B41FA5}">
                      <a16:colId xmlns:a16="http://schemas.microsoft.com/office/drawing/2014/main" val="2986739587"/>
                    </a:ext>
                  </a:extLst>
                </a:gridCol>
                <a:gridCol w="981393">
                  <a:extLst>
                    <a:ext uri="{9D8B030D-6E8A-4147-A177-3AD203B41FA5}">
                      <a16:colId xmlns:a16="http://schemas.microsoft.com/office/drawing/2014/main" val="2048525440"/>
                    </a:ext>
                  </a:extLst>
                </a:gridCol>
                <a:gridCol w="1236345">
                  <a:extLst>
                    <a:ext uri="{9D8B030D-6E8A-4147-A177-3AD203B41FA5}">
                      <a16:colId xmlns:a16="http://schemas.microsoft.com/office/drawing/2014/main" val="2190005669"/>
                    </a:ext>
                  </a:extLst>
                </a:gridCol>
                <a:gridCol w="971867">
                  <a:extLst>
                    <a:ext uri="{9D8B030D-6E8A-4147-A177-3AD203B41FA5}">
                      <a16:colId xmlns:a16="http://schemas.microsoft.com/office/drawing/2014/main" val="2721360741"/>
                    </a:ext>
                  </a:extLst>
                </a:gridCol>
                <a:gridCol w="1175657">
                  <a:extLst>
                    <a:ext uri="{9D8B030D-6E8A-4147-A177-3AD203B41FA5}">
                      <a16:colId xmlns:a16="http://schemas.microsoft.com/office/drawing/2014/main" val="1537791539"/>
                    </a:ext>
                  </a:extLst>
                </a:gridCol>
              </a:tblGrid>
              <a:tr h="370840">
                <a:tc>
                  <a:txBody>
                    <a:bodyPr/>
                    <a:lstStyle/>
                    <a:p>
                      <a:pPr algn="ctr"/>
                      <a:endParaRPr lang="en-US" sz="1400"/>
                    </a:p>
                  </a:txBody>
                  <a:tcPr/>
                </a:tc>
                <a:tc gridSpan="2">
                  <a:txBody>
                    <a:bodyPr/>
                    <a:lstStyle/>
                    <a:p>
                      <a:pPr algn="ctr"/>
                      <a:r>
                        <a:rPr lang="en-US" sz="1400"/>
                        <a:t>Design I (360 SPB)</a:t>
                      </a:r>
                    </a:p>
                  </a:txBody>
                  <a:tcPr/>
                </a:tc>
                <a:tc hMerge="1">
                  <a:txBody>
                    <a:bodyPr/>
                    <a:lstStyle/>
                    <a:p>
                      <a:endParaRPr lang="en-US"/>
                    </a:p>
                  </a:txBody>
                  <a:tcPr/>
                </a:tc>
                <a:tc gridSpan="4">
                  <a:txBody>
                    <a:bodyPr/>
                    <a:lstStyle/>
                    <a:p>
                      <a:pPr algn="ctr"/>
                      <a:r>
                        <a:rPr lang="en-US" sz="1400"/>
                        <a:t>Design III (Smart Dispenser)</a:t>
                      </a:r>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096120030"/>
                  </a:ext>
                </a:extLst>
              </a:tr>
              <a:tr h="370840">
                <a:tc>
                  <a:txBody>
                    <a:bodyPr/>
                    <a:lstStyle/>
                    <a:p>
                      <a:pPr algn="ctr"/>
                      <a:endParaRPr lang="en-US" sz="1400"/>
                    </a:p>
                  </a:txBody>
                  <a:tcPr/>
                </a:tc>
                <a:tc>
                  <a:txBody>
                    <a:bodyPr/>
                    <a:lstStyle/>
                    <a:p>
                      <a:pPr algn="ctr"/>
                      <a:r>
                        <a:rPr lang="en-US" sz="1400"/>
                        <a:t>Design I</a:t>
                      </a:r>
                    </a:p>
                  </a:txBody>
                  <a:tcPr/>
                </a:tc>
                <a:tc>
                  <a:txBody>
                    <a:bodyPr/>
                    <a:lstStyle/>
                    <a:p>
                      <a:pPr algn="ctr"/>
                      <a:r>
                        <a:rPr lang="en-US" sz="1400"/>
                        <a:t>Separate </a:t>
                      </a:r>
                    </a:p>
                    <a:p>
                      <a:pPr algn="ctr"/>
                      <a:r>
                        <a:rPr lang="en-US" sz="1400"/>
                        <a:t>Touchscreen</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a:t>Design III</a:t>
                      </a:r>
                    </a:p>
                    <a:p>
                      <a:pPr algn="ctr"/>
                      <a:endParaRPr lang="en-US" sz="140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a:t>Separate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a:t>Touchscreen</a:t>
                      </a:r>
                    </a:p>
                  </a:txBody>
                  <a:tcPr/>
                </a:tc>
                <a:tc>
                  <a:txBody>
                    <a:bodyPr/>
                    <a:lstStyle/>
                    <a:p>
                      <a:pPr algn="ctr"/>
                      <a:r>
                        <a:rPr lang="en-US" sz="1400"/>
                        <a:t>Less </a:t>
                      </a:r>
                    </a:p>
                    <a:p>
                      <a:pPr algn="ctr"/>
                      <a:r>
                        <a:rPr lang="en-US" sz="1400"/>
                        <a:t>Cylinders</a:t>
                      </a:r>
                    </a:p>
                  </a:txBody>
                  <a:tcPr/>
                </a:tc>
                <a:tc>
                  <a:txBody>
                    <a:bodyPr/>
                    <a:lstStyle/>
                    <a:p>
                      <a:pPr algn="ctr"/>
                      <a:r>
                        <a:rPr lang="en-US" sz="1400"/>
                        <a:t>Tilted Cylinders</a:t>
                      </a:r>
                    </a:p>
                  </a:txBody>
                  <a:tcPr/>
                </a:tc>
                <a:extLst>
                  <a:ext uri="{0D108BD9-81ED-4DB2-BD59-A6C34878D82A}">
                    <a16:rowId xmlns:a16="http://schemas.microsoft.com/office/drawing/2014/main" val="2245653651"/>
                  </a:ext>
                </a:extLst>
              </a:tr>
              <a:tr h="370840">
                <a:tc>
                  <a:txBody>
                    <a:bodyPr/>
                    <a:lstStyle/>
                    <a:p>
                      <a:pPr algn="ctr"/>
                      <a:r>
                        <a:rPr lang="en-US" sz="1400"/>
                        <a:t>Raspberry Pi 4B</a:t>
                      </a:r>
                    </a:p>
                  </a:txBody>
                  <a:tcPr/>
                </a:tc>
                <a:tc>
                  <a:txBody>
                    <a:bodyPr/>
                    <a:lstStyle/>
                    <a:p>
                      <a:pPr algn="ctr"/>
                      <a:r>
                        <a:rPr lang="en-US" sz="1400"/>
                        <a:t>$55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a:t>$55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a:t>$55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a:t>$55</a:t>
                      </a:r>
                    </a:p>
                  </a:txBody>
                  <a:tcPr/>
                </a:tc>
                <a:tc>
                  <a:txBody>
                    <a:bodyPr/>
                    <a:lstStyle/>
                    <a:p>
                      <a:pPr algn="ctr"/>
                      <a:r>
                        <a:rPr lang="en-US" sz="1400"/>
                        <a:t>$55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a:t>$55</a:t>
                      </a:r>
                    </a:p>
                  </a:txBody>
                  <a:tcPr/>
                </a:tc>
                <a:extLst>
                  <a:ext uri="{0D108BD9-81ED-4DB2-BD59-A6C34878D82A}">
                    <a16:rowId xmlns:a16="http://schemas.microsoft.com/office/drawing/2014/main" val="2645634595"/>
                  </a:ext>
                </a:extLst>
              </a:tr>
              <a:tr h="482991">
                <a:tc>
                  <a:txBody>
                    <a:bodyPr/>
                    <a:lstStyle/>
                    <a:p>
                      <a:pPr algn="ctr"/>
                      <a:r>
                        <a:rPr lang="en-US" sz="1400"/>
                        <a:t>Raspberry Pi  Pico</a:t>
                      </a:r>
                    </a:p>
                  </a:txBody>
                  <a:tcPr/>
                </a:tc>
                <a:tc>
                  <a:txBody>
                    <a:bodyPr/>
                    <a:lstStyle/>
                    <a:p>
                      <a:pPr algn="ctr"/>
                      <a:endParaRPr lang="en-US" sz="1400"/>
                    </a:p>
                  </a:txBody>
                  <a:tcPr/>
                </a:tc>
                <a:tc>
                  <a:txBody>
                    <a:bodyPr/>
                    <a:lstStyle/>
                    <a:p>
                      <a:pPr algn="ctr"/>
                      <a:r>
                        <a:rPr lang="en-US" sz="1400"/>
                        <a:t>$5</a:t>
                      </a:r>
                    </a:p>
                  </a:txBody>
                  <a:tcPr/>
                </a:tc>
                <a:tc>
                  <a:txBody>
                    <a:bodyPr/>
                    <a:lstStyle/>
                    <a:p>
                      <a:pPr algn="ctr"/>
                      <a:endParaRPr lang="en-US" sz="1400"/>
                    </a:p>
                  </a:txBody>
                  <a:tcPr/>
                </a:tc>
                <a:tc>
                  <a:txBody>
                    <a:bodyPr/>
                    <a:lstStyle/>
                    <a:p>
                      <a:pPr algn="ctr"/>
                      <a:r>
                        <a:rPr lang="en-US" sz="1400"/>
                        <a:t>$5</a:t>
                      </a:r>
                    </a:p>
                  </a:txBody>
                  <a:tcPr/>
                </a:tc>
                <a:tc>
                  <a:txBody>
                    <a:bodyPr/>
                    <a:lstStyle/>
                    <a:p>
                      <a:pPr algn="ctr"/>
                      <a:endParaRPr lang="en-US" sz="1400"/>
                    </a:p>
                  </a:txBody>
                  <a:tcPr/>
                </a:tc>
                <a:tc>
                  <a:txBody>
                    <a:bodyPr/>
                    <a:lstStyle/>
                    <a:p>
                      <a:pPr algn="ctr"/>
                      <a:endParaRPr lang="en-US" sz="1400"/>
                    </a:p>
                  </a:txBody>
                  <a:tcPr/>
                </a:tc>
                <a:extLst>
                  <a:ext uri="{0D108BD9-81ED-4DB2-BD59-A6C34878D82A}">
                    <a16:rowId xmlns:a16="http://schemas.microsoft.com/office/drawing/2014/main" val="2293921795"/>
                  </a:ext>
                </a:extLst>
              </a:tr>
              <a:tr h="0">
                <a:tc>
                  <a:txBody>
                    <a:bodyPr/>
                    <a:lstStyle/>
                    <a:p>
                      <a:pPr algn="ctr"/>
                      <a:r>
                        <a:rPr lang="en-US" sz="1400"/>
                        <a:t>Touchscreen</a:t>
                      </a:r>
                    </a:p>
                  </a:txBody>
                  <a:tcPr/>
                </a:tc>
                <a:tc>
                  <a:txBody>
                    <a:bodyPr/>
                    <a:lstStyle/>
                    <a:p>
                      <a:pPr algn="ctr"/>
                      <a:r>
                        <a:rPr lang="en-US" sz="1400"/>
                        <a:t>$45</a:t>
                      </a:r>
                    </a:p>
                  </a:txBody>
                  <a:tcPr/>
                </a:tc>
                <a:tc>
                  <a:txBody>
                    <a:bodyPr/>
                    <a:lstStyle/>
                    <a:p>
                      <a:pPr algn="ctr"/>
                      <a:r>
                        <a:rPr lang="en-US" sz="1400"/>
                        <a:t>$62</a:t>
                      </a:r>
                    </a:p>
                  </a:txBody>
                  <a:tcPr/>
                </a:tc>
                <a:tc>
                  <a:txBody>
                    <a:bodyPr/>
                    <a:lstStyle/>
                    <a:p>
                      <a:pPr algn="ctr"/>
                      <a:r>
                        <a:rPr lang="en-US" sz="1400"/>
                        <a:t>$62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a:t>$62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a:t>$62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a:t>$62</a:t>
                      </a:r>
                    </a:p>
                  </a:txBody>
                  <a:tcPr/>
                </a:tc>
                <a:extLst>
                  <a:ext uri="{0D108BD9-81ED-4DB2-BD59-A6C34878D82A}">
                    <a16:rowId xmlns:a16="http://schemas.microsoft.com/office/drawing/2014/main" val="1875158097"/>
                  </a:ext>
                </a:extLst>
              </a:tr>
              <a:tr h="0">
                <a:tc>
                  <a:txBody>
                    <a:bodyPr/>
                    <a:lstStyle/>
                    <a:p>
                      <a:pPr algn="ctr"/>
                      <a:r>
                        <a:rPr lang="en-US" sz="1400"/>
                        <a:t>Motors</a:t>
                      </a:r>
                    </a:p>
                  </a:txBody>
                  <a:tcPr/>
                </a:tc>
                <a:tc>
                  <a:txBody>
                    <a:bodyPr/>
                    <a:lstStyle/>
                    <a:p>
                      <a:pPr algn="ctr"/>
                      <a:r>
                        <a:rPr lang="en-US" sz="1400"/>
                        <a:t>$25</a:t>
                      </a:r>
                    </a:p>
                  </a:txBody>
                  <a:tcPr/>
                </a:tc>
                <a:tc>
                  <a:txBody>
                    <a:bodyPr/>
                    <a:lstStyle/>
                    <a:p>
                      <a:pPr algn="ctr"/>
                      <a:r>
                        <a:rPr lang="en-US" sz="1400"/>
                        <a:t>$25</a:t>
                      </a:r>
                    </a:p>
                  </a:txBody>
                  <a:tcPr/>
                </a:tc>
                <a:tc>
                  <a:txBody>
                    <a:bodyPr/>
                    <a:lstStyle/>
                    <a:p>
                      <a:pPr algn="ctr"/>
                      <a:r>
                        <a:rPr lang="en-US" sz="1400"/>
                        <a:t>$20+$10</a:t>
                      </a:r>
                    </a:p>
                  </a:txBody>
                  <a:tcPr/>
                </a:tc>
                <a:tc>
                  <a:txBody>
                    <a:bodyPr/>
                    <a:lstStyle/>
                    <a:p>
                      <a:pPr algn="ctr"/>
                      <a:r>
                        <a:rPr lang="en-US" sz="1400"/>
                        <a:t>$20+$10</a:t>
                      </a:r>
                    </a:p>
                  </a:txBody>
                  <a:tcPr/>
                </a:tc>
                <a:tc>
                  <a:txBody>
                    <a:bodyPr/>
                    <a:lstStyle/>
                    <a:p>
                      <a:pPr algn="ctr"/>
                      <a:r>
                        <a:rPr lang="en-US" sz="1400"/>
                        <a:t>$20+10</a:t>
                      </a:r>
                    </a:p>
                  </a:txBody>
                  <a:tcPr/>
                </a:tc>
                <a:tc>
                  <a:txBody>
                    <a:bodyPr/>
                    <a:lstStyle/>
                    <a:p>
                      <a:pPr algn="ctr"/>
                      <a:r>
                        <a:rPr lang="en-US" sz="1400"/>
                        <a:t>$25</a:t>
                      </a:r>
                    </a:p>
                  </a:txBody>
                  <a:tcPr/>
                </a:tc>
                <a:extLst>
                  <a:ext uri="{0D108BD9-81ED-4DB2-BD59-A6C34878D82A}">
                    <a16:rowId xmlns:a16="http://schemas.microsoft.com/office/drawing/2014/main" val="1886391890"/>
                  </a:ext>
                </a:extLst>
              </a:tr>
              <a:tr h="0">
                <a:tc>
                  <a:txBody>
                    <a:bodyPr/>
                    <a:lstStyle/>
                    <a:p>
                      <a:pPr algn="ctr"/>
                      <a:r>
                        <a:rPr lang="en-US" sz="1400"/>
                        <a:t>Speaker</a:t>
                      </a:r>
                    </a:p>
                  </a:txBody>
                  <a:tcPr/>
                </a:tc>
                <a:tc>
                  <a:txBody>
                    <a:bodyPr/>
                    <a:lstStyle/>
                    <a:p>
                      <a:pPr algn="ctr"/>
                      <a:r>
                        <a:rPr lang="en-US" sz="1400"/>
                        <a:t>$13</a:t>
                      </a:r>
                    </a:p>
                  </a:txBody>
                  <a:tcPr/>
                </a:tc>
                <a:tc>
                  <a:txBody>
                    <a:bodyPr/>
                    <a:lstStyle/>
                    <a:p>
                      <a:pPr algn="ctr"/>
                      <a:endParaRPr lang="en-US" sz="1400"/>
                    </a:p>
                  </a:txBody>
                  <a:tcPr/>
                </a:tc>
                <a:tc>
                  <a:txBody>
                    <a:bodyPr/>
                    <a:lstStyle/>
                    <a:p>
                      <a:pPr algn="ctr"/>
                      <a:endParaRPr lang="en-US" sz="1400"/>
                    </a:p>
                  </a:txBody>
                  <a:tcPr/>
                </a:tc>
                <a:tc>
                  <a:txBody>
                    <a:bodyPr/>
                    <a:lstStyle/>
                    <a:p>
                      <a:pPr algn="ctr"/>
                      <a:endParaRPr lang="en-US" sz="1400"/>
                    </a:p>
                  </a:txBody>
                  <a:tcPr/>
                </a:tc>
                <a:tc>
                  <a:txBody>
                    <a:bodyPr/>
                    <a:lstStyle/>
                    <a:p>
                      <a:pPr algn="ctr"/>
                      <a:endParaRPr lang="en-US" sz="1400"/>
                    </a:p>
                  </a:txBody>
                  <a:tcPr/>
                </a:tc>
                <a:tc>
                  <a:txBody>
                    <a:bodyPr/>
                    <a:lstStyle/>
                    <a:p>
                      <a:pPr algn="ctr"/>
                      <a:endParaRPr lang="en-US" sz="1400"/>
                    </a:p>
                  </a:txBody>
                  <a:tcPr/>
                </a:tc>
                <a:extLst>
                  <a:ext uri="{0D108BD9-81ED-4DB2-BD59-A6C34878D82A}">
                    <a16:rowId xmlns:a16="http://schemas.microsoft.com/office/drawing/2014/main" val="1933072610"/>
                  </a:ext>
                </a:extLst>
              </a:tr>
              <a:tr h="0">
                <a:tc>
                  <a:txBody>
                    <a:bodyPr/>
                    <a:lstStyle/>
                    <a:p>
                      <a:pPr algn="ctr"/>
                      <a:r>
                        <a:rPr lang="en-US" sz="1400"/>
                        <a:t>Camera</a:t>
                      </a:r>
                    </a:p>
                  </a:txBody>
                  <a:tcPr/>
                </a:tc>
                <a:tc>
                  <a:txBody>
                    <a:bodyPr/>
                    <a:lstStyle/>
                    <a:p>
                      <a:pPr algn="ctr"/>
                      <a:r>
                        <a:rPr lang="en-US" sz="1400"/>
                        <a:t>$35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a:t>$35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a:t>$35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a:t>$35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a:t>$35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a:t>$35</a:t>
                      </a:r>
                    </a:p>
                  </a:txBody>
                  <a:tcPr/>
                </a:tc>
                <a:extLst>
                  <a:ext uri="{0D108BD9-81ED-4DB2-BD59-A6C34878D82A}">
                    <a16:rowId xmlns:a16="http://schemas.microsoft.com/office/drawing/2014/main" val="687404877"/>
                  </a:ext>
                </a:extLst>
              </a:tr>
              <a:tr h="0">
                <a:tc>
                  <a:txBody>
                    <a:bodyPr/>
                    <a:lstStyle/>
                    <a:p>
                      <a:pPr algn="ctr"/>
                      <a:r>
                        <a:rPr lang="en-US" sz="1400"/>
                        <a:t>3D Parts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a:t>$20</a:t>
                      </a:r>
                    </a:p>
                  </a:txBody>
                  <a:tcPr/>
                </a:tc>
                <a:tc>
                  <a:txBody>
                    <a:bodyPr/>
                    <a:lstStyle/>
                    <a:p>
                      <a:pPr algn="ctr"/>
                      <a:r>
                        <a:rPr lang="en-US" sz="1400"/>
                        <a:t>$20</a:t>
                      </a:r>
                    </a:p>
                  </a:txBody>
                  <a:tcPr/>
                </a:tc>
                <a:tc>
                  <a:txBody>
                    <a:bodyPr/>
                    <a:lstStyle/>
                    <a:p>
                      <a:pPr algn="ctr"/>
                      <a:r>
                        <a:rPr lang="en-US" sz="1400"/>
                        <a:t>$20</a:t>
                      </a:r>
                    </a:p>
                  </a:txBody>
                  <a:tcPr/>
                </a:tc>
                <a:tc>
                  <a:txBody>
                    <a:bodyPr/>
                    <a:lstStyle/>
                    <a:p>
                      <a:pPr algn="ctr"/>
                      <a:r>
                        <a:rPr lang="en-US" sz="1400"/>
                        <a:t>$20</a:t>
                      </a:r>
                    </a:p>
                  </a:txBody>
                  <a:tcPr/>
                </a:tc>
                <a:tc>
                  <a:txBody>
                    <a:bodyPr/>
                    <a:lstStyle/>
                    <a:p>
                      <a:pPr algn="ctr"/>
                      <a:r>
                        <a:rPr lang="en-US" sz="1400"/>
                        <a:t>$20</a:t>
                      </a:r>
                    </a:p>
                  </a:txBody>
                  <a:tcPr/>
                </a:tc>
                <a:tc>
                  <a:txBody>
                    <a:bodyPr/>
                    <a:lstStyle/>
                    <a:p>
                      <a:pPr algn="ctr"/>
                      <a:r>
                        <a:rPr lang="en-US" sz="1400"/>
                        <a:t>$20</a:t>
                      </a:r>
                    </a:p>
                  </a:txBody>
                  <a:tcPr/>
                </a:tc>
                <a:extLst>
                  <a:ext uri="{0D108BD9-81ED-4DB2-BD59-A6C34878D82A}">
                    <a16:rowId xmlns:a16="http://schemas.microsoft.com/office/drawing/2014/main" val="1277152000"/>
                  </a:ext>
                </a:extLst>
              </a:tr>
              <a:tr h="0">
                <a:tc>
                  <a:txBody>
                    <a:bodyPr/>
                    <a:lstStyle/>
                    <a:p>
                      <a:pPr algn="ctr"/>
                      <a:r>
                        <a:rPr lang="en-US" sz="1400"/>
                        <a:t>Ball Bearings</a:t>
                      </a:r>
                    </a:p>
                  </a:txBody>
                  <a:tcPr>
                    <a:lnB w="12700" cap="flat" cmpd="sng" algn="ctr">
                      <a:solidFill>
                        <a:schemeClr val="tx1"/>
                      </a:solidFill>
                      <a:prstDash val="solid"/>
                      <a:round/>
                      <a:headEnd type="none" w="med" len="med"/>
                      <a:tailEnd type="none" w="med" len="med"/>
                    </a:lnB>
                  </a:tcPr>
                </a:tc>
                <a:tc>
                  <a:txBody>
                    <a:bodyPr/>
                    <a:lstStyle/>
                    <a:p>
                      <a:pPr algn="ctr"/>
                      <a:r>
                        <a:rPr lang="en-US" sz="1400"/>
                        <a:t>$4</a:t>
                      </a:r>
                    </a:p>
                  </a:txBody>
                  <a:tcPr>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a:t>$4</a:t>
                      </a:r>
                    </a:p>
                  </a:txBody>
                  <a:tcPr>
                    <a:lnB w="12700" cap="flat" cmpd="sng" algn="ctr">
                      <a:solidFill>
                        <a:schemeClr val="tx1"/>
                      </a:solidFill>
                      <a:prstDash val="solid"/>
                      <a:round/>
                      <a:headEnd type="none" w="med" len="med"/>
                      <a:tailEnd type="none" w="med" len="med"/>
                    </a:lnB>
                  </a:tcPr>
                </a:tc>
                <a:tc>
                  <a:txBody>
                    <a:bodyPr/>
                    <a:lstStyle/>
                    <a:p>
                      <a:pPr algn="ctr"/>
                      <a:r>
                        <a:rPr lang="en-US" sz="1400"/>
                        <a:t>$4</a:t>
                      </a:r>
                    </a:p>
                  </a:txBody>
                  <a:tcPr>
                    <a:lnB w="12700" cap="flat" cmpd="sng" algn="ctr">
                      <a:solidFill>
                        <a:schemeClr val="tx1"/>
                      </a:solidFill>
                      <a:prstDash val="solid"/>
                      <a:round/>
                      <a:headEnd type="none" w="med" len="med"/>
                      <a:tailEnd type="none" w="med" len="med"/>
                    </a:lnB>
                  </a:tcPr>
                </a:tc>
                <a:tc>
                  <a:txBody>
                    <a:bodyPr/>
                    <a:lstStyle/>
                    <a:p>
                      <a:pPr algn="ctr"/>
                      <a:r>
                        <a:rPr lang="en-US" sz="1400"/>
                        <a:t>$4</a:t>
                      </a:r>
                    </a:p>
                  </a:txBody>
                  <a:tcPr>
                    <a:lnB w="12700" cap="flat" cmpd="sng" algn="ctr">
                      <a:solidFill>
                        <a:schemeClr val="tx1"/>
                      </a:solidFill>
                      <a:prstDash val="solid"/>
                      <a:round/>
                      <a:headEnd type="none" w="med" len="med"/>
                      <a:tailEnd type="none" w="med" len="med"/>
                    </a:lnB>
                  </a:tcPr>
                </a:tc>
                <a:tc>
                  <a:txBody>
                    <a:bodyPr/>
                    <a:lstStyle/>
                    <a:p>
                      <a:pPr algn="ctr"/>
                      <a:r>
                        <a:rPr lang="en-US" sz="1400"/>
                        <a:t>$4</a:t>
                      </a:r>
                    </a:p>
                  </a:txBody>
                  <a:tcPr>
                    <a:lnB w="12700" cap="flat" cmpd="sng" algn="ctr">
                      <a:solidFill>
                        <a:schemeClr val="tx1"/>
                      </a:solidFill>
                      <a:prstDash val="solid"/>
                      <a:round/>
                      <a:headEnd type="none" w="med" len="med"/>
                      <a:tailEnd type="none" w="med" len="med"/>
                    </a:lnB>
                  </a:tcPr>
                </a:tc>
                <a:tc>
                  <a:txBody>
                    <a:bodyPr/>
                    <a:lstStyle/>
                    <a:p>
                      <a:pPr algn="ctr"/>
                      <a:r>
                        <a:rPr lang="en-US" sz="1400"/>
                        <a:t>$4</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43828813"/>
                  </a:ext>
                </a:extLst>
              </a:tr>
              <a:tr h="0">
                <a:tc>
                  <a:txBody>
                    <a:bodyPr/>
                    <a:lstStyle/>
                    <a:p>
                      <a:pPr algn="ctr"/>
                      <a:r>
                        <a:rPr lang="en-US" sz="1400">
                          <a:highlight>
                            <a:srgbClr val="FFFF00"/>
                          </a:highlight>
                        </a:rPr>
                        <a:t>Cost: </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r>
                        <a:rPr lang="en-US" sz="1400">
                          <a:highlight>
                            <a:srgbClr val="FFFF00"/>
                          </a:highlight>
                        </a:rPr>
                        <a:t>$197</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r>
                        <a:rPr lang="en-US" sz="1400">
                          <a:highlight>
                            <a:srgbClr val="FFFF00"/>
                          </a:highlight>
                        </a:rPr>
                        <a:t>$206</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r>
                        <a:rPr lang="en-US" sz="1400">
                          <a:highlight>
                            <a:srgbClr val="FFFF00"/>
                          </a:highlight>
                        </a:rPr>
                        <a:t>$206</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r>
                        <a:rPr lang="en-US" sz="1400">
                          <a:highlight>
                            <a:srgbClr val="FFFF00"/>
                          </a:highlight>
                        </a:rPr>
                        <a:t>$213</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r>
                        <a:rPr lang="en-US" sz="1400">
                          <a:highlight>
                            <a:srgbClr val="FFFF00"/>
                          </a:highlight>
                        </a:rPr>
                        <a:t>$206</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r>
                        <a:rPr lang="en-US" sz="1400">
                          <a:highlight>
                            <a:srgbClr val="FFFF00"/>
                          </a:highlight>
                        </a:rPr>
                        <a:t>$201</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368250873"/>
                  </a:ext>
                </a:extLst>
              </a:tr>
              <a:tr h="0">
                <a:tc>
                  <a:txBody>
                    <a:bodyPr/>
                    <a:lstStyle/>
                    <a:p>
                      <a:pPr algn="ctr"/>
                      <a:r>
                        <a:rPr lang="en-US" sz="1400"/>
                        <a:t>No Screen Cost: </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140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a:t>$151</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140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a:t>$151</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140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a:t>$139</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55210079"/>
                  </a:ext>
                </a:extLst>
              </a:tr>
              <a:tr h="0">
                <a:tc>
                  <a:txBody>
                    <a:bodyPr/>
                    <a:lstStyle/>
                    <a:p>
                      <a:pPr algn="ctr"/>
                      <a:r>
                        <a:rPr lang="en-US" sz="1400"/>
                        <a:t>Contingencies:</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a:t>$71.6</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a:t>$75.6</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a:t>$80</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a:t>$83</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a:t>$81</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a:t>$78</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15221007"/>
                  </a:ext>
                </a:extLst>
              </a:tr>
            </a:tbl>
          </a:graphicData>
        </a:graphic>
      </p:graphicFrame>
      <p:sp>
        <p:nvSpPr>
          <p:cNvPr id="5" name="Rectangle 4">
            <a:extLst>
              <a:ext uri="{FF2B5EF4-FFF2-40B4-BE49-F238E27FC236}">
                <a16:creationId xmlns:a16="http://schemas.microsoft.com/office/drawing/2014/main" id="{D2C6E78E-1AC3-968F-1B68-4A7D360B4A9F}"/>
              </a:ext>
            </a:extLst>
          </p:cNvPr>
          <p:cNvSpPr/>
          <p:nvPr/>
        </p:nvSpPr>
        <p:spPr>
          <a:xfrm>
            <a:off x="6019800" y="6526696"/>
            <a:ext cx="3124200" cy="304800"/>
          </a:xfrm>
          <a:prstGeom prst="rect">
            <a:avLst/>
          </a:prstGeom>
          <a:solidFill>
            <a:srgbClr val="5050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5B035664-2878-FB83-08F6-B5CD4DDF3AA6}"/>
              </a:ext>
            </a:extLst>
          </p:cNvPr>
          <p:cNvSpPr txBox="1"/>
          <p:nvPr/>
        </p:nvSpPr>
        <p:spPr>
          <a:xfrm>
            <a:off x="417691" y="5985573"/>
            <a:ext cx="8187397" cy="461665"/>
          </a:xfrm>
          <a:prstGeom prst="rect">
            <a:avLst/>
          </a:prstGeom>
          <a:noFill/>
        </p:spPr>
        <p:txBody>
          <a:bodyPr wrap="square" rtlCol="0">
            <a:spAutoFit/>
          </a:bodyPr>
          <a:lstStyle/>
          <a:p>
            <a:r>
              <a:rPr lang="en-US" sz="1200">
                <a:latin typeface="Times New Roman" panose="02020603050405020304" pitchFamily="18" charset="0"/>
                <a:cs typeface="Times New Roman" panose="02020603050405020304" pitchFamily="18" charset="0"/>
              </a:rPr>
              <a:t>ADD $8 for 7-inch touchscreen. </a:t>
            </a:r>
          </a:p>
          <a:p>
            <a:r>
              <a:rPr lang="en-US" sz="1200">
                <a:latin typeface="Times New Roman" panose="02020603050405020304" pitchFamily="18" charset="0"/>
                <a:cs typeface="Times New Roman" panose="02020603050405020304" pitchFamily="18" charset="0"/>
              </a:rPr>
              <a:t>Contingencies: 30-50%</a:t>
            </a:r>
            <a:endParaRPr lang="en-US">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DB323D1B-C891-441E-03BA-C1F935E528A5}"/>
              </a:ext>
            </a:extLst>
          </p:cNvPr>
          <p:cNvSpPr txBox="1"/>
          <p:nvPr/>
        </p:nvSpPr>
        <p:spPr>
          <a:xfrm>
            <a:off x="8071688" y="6447238"/>
            <a:ext cx="1066800" cy="577081"/>
          </a:xfrm>
          <a:prstGeom prst="rect">
            <a:avLst/>
          </a:prstGeom>
          <a:noFill/>
        </p:spPr>
        <p:txBody>
          <a:bodyPr wrap="square" rtlCol="0">
            <a:spAutoFit/>
          </a:bodyPr>
          <a:lstStyle/>
          <a:p>
            <a:r>
              <a:rPr lang="en-US" sz="1050"/>
              <a:t>Zarek Rooker</a:t>
            </a:r>
          </a:p>
          <a:p>
            <a:r>
              <a:rPr lang="en-US" sz="1050"/>
              <a:t>2/2/2023</a:t>
            </a:r>
          </a:p>
          <a:p>
            <a:r>
              <a:rPr lang="en-US" sz="1050"/>
              <a:t> </a:t>
            </a:r>
          </a:p>
        </p:txBody>
      </p:sp>
    </p:spTree>
    <p:extLst>
      <p:ext uri="{BB962C8B-B14F-4D97-AF65-F5344CB8AC3E}">
        <p14:creationId xmlns:p14="http://schemas.microsoft.com/office/powerpoint/2010/main" val="10166694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A21F0A-DFE6-ADB2-CDB5-95558D0D1FE8}"/>
              </a:ext>
            </a:extLst>
          </p:cNvPr>
          <p:cNvSpPr>
            <a:spLocks noGrp="1"/>
          </p:cNvSpPr>
          <p:nvPr>
            <p:ph type="title"/>
          </p:nvPr>
        </p:nvSpPr>
        <p:spPr>
          <a:xfrm>
            <a:off x="0" y="247718"/>
            <a:ext cx="9143999" cy="849244"/>
          </a:xfrm>
        </p:spPr>
        <p:txBody>
          <a:bodyPr/>
          <a:lstStyle/>
          <a:p>
            <a:pPr algn="ctr"/>
            <a:r>
              <a:rPr lang="en-US">
                <a:latin typeface="Times New Roman" panose="02020603050405020304" pitchFamily="18" charset="0"/>
                <a:cs typeface="Times New Roman" panose="02020603050405020304" pitchFamily="18" charset="0"/>
              </a:rPr>
              <a:t>Decision Matrix</a:t>
            </a:r>
          </a:p>
        </p:txBody>
      </p:sp>
      <p:graphicFrame>
        <p:nvGraphicFramePr>
          <p:cNvPr id="4" name="Table 4">
            <a:extLst>
              <a:ext uri="{FF2B5EF4-FFF2-40B4-BE49-F238E27FC236}">
                <a16:creationId xmlns:a16="http://schemas.microsoft.com/office/drawing/2014/main" id="{A2C2B5DB-6599-95C2-4315-33034E824D9D}"/>
              </a:ext>
            </a:extLst>
          </p:cNvPr>
          <p:cNvGraphicFramePr>
            <a:graphicFrameLocks noGrp="1"/>
          </p:cNvGraphicFramePr>
          <p:nvPr>
            <p:ph idx="1"/>
            <p:extLst>
              <p:ext uri="{D42A27DB-BD31-4B8C-83A1-F6EECF244321}">
                <p14:modId xmlns:p14="http://schemas.microsoft.com/office/powerpoint/2010/main" val="2298689585"/>
              </p:ext>
            </p:extLst>
          </p:nvPr>
        </p:nvGraphicFramePr>
        <p:xfrm>
          <a:off x="421208" y="1427677"/>
          <a:ext cx="8301581" cy="3393440"/>
        </p:xfrm>
        <a:graphic>
          <a:graphicData uri="http://schemas.openxmlformats.org/drawingml/2006/table">
            <a:tbl>
              <a:tblPr firstRow="1" bandRow="1">
                <a:tableStyleId>{5C22544A-7EE6-4342-B048-85BDC9FD1C3A}</a:tableStyleId>
              </a:tblPr>
              <a:tblGrid>
                <a:gridCol w="1524317">
                  <a:extLst>
                    <a:ext uri="{9D8B030D-6E8A-4147-A177-3AD203B41FA5}">
                      <a16:colId xmlns:a16="http://schemas.microsoft.com/office/drawing/2014/main" val="2829990334"/>
                    </a:ext>
                  </a:extLst>
                </a:gridCol>
                <a:gridCol w="1175657">
                  <a:extLst>
                    <a:ext uri="{9D8B030D-6E8A-4147-A177-3AD203B41FA5}">
                      <a16:colId xmlns:a16="http://schemas.microsoft.com/office/drawing/2014/main" val="2278796408"/>
                    </a:ext>
                  </a:extLst>
                </a:gridCol>
                <a:gridCol w="1236345">
                  <a:extLst>
                    <a:ext uri="{9D8B030D-6E8A-4147-A177-3AD203B41FA5}">
                      <a16:colId xmlns:a16="http://schemas.microsoft.com/office/drawing/2014/main" val="2986739587"/>
                    </a:ext>
                  </a:extLst>
                </a:gridCol>
                <a:gridCol w="981393">
                  <a:extLst>
                    <a:ext uri="{9D8B030D-6E8A-4147-A177-3AD203B41FA5}">
                      <a16:colId xmlns:a16="http://schemas.microsoft.com/office/drawing/2014/main" val="2048525440"/>
                    </a:ext>
                  </a:extLst>
                </a:gridCol>
                <a:gridCol w="1236345">
                  <a:extLst>
                    <a:ext uri="{9D8B030D-6E8A-4147-A177-3AD203B41FA5}">
                      <a16:colId xmlns:a16="http://schemas.microsoft.com/office/drawing/2014/main" val="2190005669"/>
                    </a:ext>
                  </a:extLst>
                </a:gridCol>
                <a:gridCol w="971867">
                  <a:extLst>
                    <a:ext uri="{9D8B030D-6E8A-4147-A177-3AD203B41FA5}">
                      <a16:colId xmlns:a16="http://schemas.microsoft.com/office/drawing/2014/main" val="2721360741"/>
                    </a:ext>
                  </a:extLst>
                </a:gridCol>
                <a:gridCol w="1175657">
                  <a:extLst>
                    <a:ext uri="{9D8B030D-6E8A-4147-A177-3AD203B41FA5}">
                      <a16:colId xmlns:a16="http://schemas.microsoft.com/office/drawing/2014/main" val="1537791539"/>
                    </a:ext>
                  </a:extLst>
                </a:gridCol>
              </a:tblGrid>
              <a:tr h="370840">
                <a:tc>
                  <a:txBody>
                    <a:bodyPr/>
                    <a:lstStyle/>
                    <a:p>
                      <a:pPr algn="ctr"/>
                      <a:endParaRPr lang="en-US" sz="1400"/>
                    </a:p>
                  </a:txBody>
                  <a:tcPr/>
                </a:tc>
                <a:tc gridSpan="2">
                  <a:txBody>
                    <a:bodyPr/>
                    <a:lstStyle/>
                    <a:p>
                      <a:pPr algn="ctr"/>
                      <a:r>
                        <a:rPr lang="en-US" sz="1400"/>
                        <a:t>Design I (360 SPB)</a:t>
                      </a:r>
                    </a:p>
                  </a:txBody>
                  <a:tcPr/>
                </a:tc>
                <a:tc hMerge="1">
                  <a:txBody>
                    <a:bodyPr/>
                    <a:lstStyle/>
                    <a:p>
                      <a:endParaRPr lang="en-US"/>
                    </a:p>
                  </a:txBody>
                  <a:tcPr/>
                </a:tc>
                <a:tc gridSpan="4">
                  <a:txBody>
                    <a:bodyPr/>
                    <a:lstStyle/>
                    <a:p>
                      <a:pPr algn="ctr"/>
                      <a:r>
                        <a:rPr lang="en-US" sz="1400"/>
                        <a:t>Design II (Smart Dispenser)</a:t>
                      </a:r>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096120030"/>
                  </a:ext>
                </a:extLst>
              </a:tr>
              <a:tr h="370840">
                <a:tc>
                  <a:txBody>
                    <a:bodyPr/>
                    <a:lstStyle/>
                    <a:p>
                      <a:pPr algn="ctr"/>
                      <a:endParaRPr lang="en-US" sz="1400"/>
                    </a:p>
                  </a:txBody>
                  <a:tcPr/>
                </a:tc>
                <a:tc>
                  <a:txBody>
                    <a:bodyPr/>
                    <a:lstStyle/>
                    <a:p>
                      <a:pPr algn="ctr"/>
                      <a:r>
                        <a:rPr lang="en-US" sz="1400"/>
                        <a:t>Design I</a:t>
                      </a:r>
                    </a:p>
                  </a:txBody>
                  <a:tcPr/>
                </a:tc>
                <a:tc>
                  <a:txBody>
                    <a:bodyPr/>
                    <a:lstStyle/>
                    <a:p>
                      <a:pPr algn="ctr"/>
                      <a:r>
                        <a:rPr lang="en-US" sz="1400"/>
                        <a:t>Separate </a:t>
                      </a:r>
                    </a:p>
                    <a:p>
                      <a:pPr algn="ctr"/>
                      <a:r>
                        <a:rPr lang="en-US" sz="1400"/>
                        <a:t>Touchscreen</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a:t>Design II</a:t>
                      </a:r>
                    </a:p>
                    <a:p>
                      <a:pPr algn="ctr"/>
                      <a:endParaRPr lang="en-US" sz="140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a:t>Separate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a:t>Touchscreen</a:t>
                      </a:r>
                    </a:p>
                  </a:txBody>
                  <a:tcPr/>
                </a:tc>
                <a:tc>
                  <a:txBody>
                    <a:bodyPr/>
                    <a:lstStyle/>
                    <a:p>
                      <a:pPr algn="ctr"/>
                      <a:r>
                        <a:rPr lang="en-US" sz="1400"/>
                        <a:t>Less </a:t>
                      </a:r>
                    </a:p>
                    <a:p>
                      <a:pPr algn="ctr"/>
                      <a:r>
                        <a:rPr lang="en-US" sz="1400"/>
                        <a:t>Cylinders</a:t>
                      </a:r>
                    </a:p>
                  </a:txBody>
                  <a:tcPr/>
                </a:tc>
                <a:tc>
                  <a:txBody>
                    <a:bodyPr/>
                    <a:lstStyle/>
                    <a:p>
                      <a:pPr algn="ctr"/>
                      <a:r>
                        <a:rPr lang="en-US" sz="1400"/>
                        <a:t>Tilted Cylinders</a:t>
                      </a:r>
                    </a:p>
                  </a:txBody>
                  <a:tcPr/>
                </a:tc>
                <a:extLst>
                  <a:ext uri="{0D108BD9-81ED-4DB2-BD59-A6C34878D82A}">
                    <a16:rowId xmlns:a16="http://schemas.microsoft.com/office/drawing/2014/main" val="2245653651"/>
                  </a:ext>
                </a:extLst>
              </a:tr>
              <a:tr h="370840">
                <a:tc>
                  <a:txBody>
                    <a:bodyPr/>
                    <a:lstStyle/>
                    <a:p>
                      <a:pPr algn="ctr"/>
                      <a:r>
                        <a:rPr lang="en-US" sz="1400"/>
                        <a:t>User Friendly</a:t>
                      </a:r>
                    </a:p>
                  </a:txBody>
                  <a:tcPr/>
                </a:tc>
                <a:tc>
                  <a:txBody>
                    <a:bodyPr/>
                    <a:lstStyle/>
                    <a:p>
                      <a:pPr algn="ctr"/>
                      <a:r>
                        <a:rPr lang="en-US" sz="1400"/>
                        <a:t>9</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a:t>7</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a:t>9</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a:t>7</a:t>
                      </a:r>
                    </a:p>
                  </a:txBody>
                  <a:tcPr/>
                </a:tc>
                <a:tc>
                  <a:txBody>
                    <a:bodyPr/>
                    <a:lstStyle/>
                    <a:p>
                      <a:pPr algn="ctr"/>
                      <a:r>
                        <a:rPr lang="en-US" sz="1400"/>
                        <a:t>9</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a:t>9</a:t>
                      </a:r>
                    </a:p>
                  </a:txBody>
                  <a:tcPr/>
                </a:tc>
                <a:extLst>
                  <a:ext uri="{0D108BD9-81ED-4DB2-BD59-A6C34878D82A}">
                    <a16:rowId xmlns:a16="http://schemas.microsoft.com/office/drawing/2014/main" val="2645634595"/>
                  </a:ext>
                </a:extLst>
              </a:tr>
              <a:tr h="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a:t>Easy Loading</a:t>
                      </a:r>
                    </a:p>
                  </a:txBody>
                  <a:tcPr/>
                </a:tc>
                <a:tc>
                  <a:txBody>
                    <a:bodyPr/>
                    <a:lstStyle/>
                    <a:p>
                      <a:pPr algn="ctr"/>
                      <a:r>
                        <a:rPr lang="en-US" sz="1400"/>
                        <a:t>5</a:t>
                      </a:r>
                    </a:p>
                  </a:txBody>
                  <a:tcPr/>
                </a:tc>
                <a:tc>
                  <a:txBody>
                    <a:bodyPr/>
                    <a:lstStyle/>
                    <a:p>
                      <a:pPr algn="ctr"/>
                      <a:r>
                        <a:rPr lang="en-US" sz="1400"/>
                        <a:t>5</a:t>
                      </a:r>
                    </a:p>
                  </a:txBody>
                  <a:tcPr/>
                </a:tc>
                <a:tc>
                  <a:txBody>
                    <a:bodyPr/>
                    <a:lstStyle/>
                    <a:p>
                      <a:pPr algn="ctr"/>
                      <a:r>
                        <a:rPr lang="en-US" sz="1400"/>
                        <a:t>10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a:t>10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a:t>10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a:t>10</a:t>
                      </a:r>
                    </a:p>
                  </a:txBody>
                  <a:tcPr/>
                </a:tc>
                <a:extLst>
                  <a:ext uri="{0D108BD9-81ED-4DB2-BD59-A6C34878D82A}">
                    <a16:rowId xmlns:a16="http://schemas.microsoft.com/office/drawing/2014/main" val="1875158097"/>
                  </a:ext>
                </a:extLst>
              </a:tr>
              <a:tr h="0">
                <a:tc>
                  <a:txBody>
                    <a:bodyPr/>
                    <a:lstStyle/>
                    <a:p>
                      <a:pPr algn="ctr"/>
                      <a:r>
                        <a:rPr lang="en-US" sz="1400"/>
                        <a:t>Simplicity</a:t>
                      </a:r>
                    </a:p>
                  </a:txBody>
                  <a:tcPr/>
                </a:tc>
                <a:tc>
                  <a:txBody>
                    <a:bodyPr/>
                    <a:lstStyle/>
                    <a:p>
                      <a:pPr algn="ctr"/>
                      <a:r>
                        <a:rPr lang="en-US" sz="1400"/>
                        <a:t>8</a:t>
                      </a:r>
                    </a:p>
                  </a:txBody>
                  <a:tcPr/>
                </a:tc>
                <a:tc>
                  <a:txBody>
                    <a:bodyPr/>
                    <a:lstStyle/>
                    <a:p>
                      <a:pPr algn="ctr"/>
                      <a:r>
                        <a:rPr lang="en-US" sz="1400"/>
                        <a:t>7</a:t>
                      </a:r>
                    </a:p>
                  </a:txBody>
                  <a:tcPr/>
                </a:tc>
                <a:tc>
                  <a:txBody>
                    <a:bodyPr/>
                    <a:lstStyle/>
                    <a:p>
                      <a:pPr algn="ctr"/>
                      <a:r>
                        <a:rPr lang="en-US" sz="1400"/>
                        <a:t>5</a:t>
                      </a:r>
                    </a:p>
                  </a:txBody>
                  <a:tcPr/>
                </a:tc>
                <a:tc>
                  <a:txBody>
                    <a:bodyPr/>
                    <a:lstStyle/>
                    <a:p>
                      <a:pPr algn="ctr"/>
                      <a:r>
                        <a:rPr lang="en-US" sz="1400"/>
                        <a:t>5</a:t>
                      </a:r>
                    </a:p>
                  </a:txBody>
                  <a:tcPr/>
                </a:tc>
                <a:tc>
                  <a:txBody>
                    <a:bodyPr/>
                    <a:lstStyle/>
                    <a:p>
                      <a:pPr algn="ctr"/>
                      <a:r>
                        <a:rPr lang="en-US" sz="1400"/>
                        <a:t>5</a:t>
                      </a:r>
                    </a:p>
                  </a:txBody>
                  <a:tcPr/>
                </a:tc>
                <a:tc>
                  <a:txBody>
                    <a:bodyPr/>
                    <a:lstStyle/>
                    <a:p>
                      <a:pPr algn="ctr"/>
                      <a:r>
                        <a:rPr lang="en-US" sz="1400"/>
                        <a:t>6</a:t>
                      </a:r>
                    </a:p>
                  </a:txBody>
                  <a:tcPr/>
                </a:tc>
                <a:extLst>
                  <a:ext uri="{0D108BD9-81ED-4DB2-BD59-A6C34878D82A}">
                    <a16:rowId xmlns:a16="http://schemas.microsoft.com/office/drawing/2014/main" val="1886391890"/>
                  </a:ext>
                </a:extLst>
              </a:tr>
              <a:tr h="0">
                <a:tc>
                  <a:txBody>
                    <a:bodyPr/>
                    <a:lstStyle/>
                    <a:p>
                      <a:pPr algn="ctr"/>
                      <a:r>
                        <a:rPr lang="en-US" sz="1400"/>
                        <a:t>Size</a:t>
                      </a:r>
                    </a:p>
                  </a:txBody>
                  <a:tcPr/>
                </a:tc>
                <a:tc>
                  <a:txBody>
                    <a:bodyPr/>
                    <a:lstStyle/>
                    <a:p>
                      <a:pPr algn="ctr"/>
                      <a:r>
                        <a:rPr lang="en-US" sz="1400"/>
                        <a:t>9</a:t>
                      </a:r>
                    </a:p>
                  </a:txBody>
                  <a:tcPr/>
                </a:tc>
                <a:tc>
                  <a:txBody>
                    <a:bodyPr/>
                    <a:lstStyle/>
                    <a:p>
                      <a:pPr algn="ctr"/>
                      <a:r>
                        <a:rPr lang="en-US" sz="1400"/>
                        <a:t>10</a:t>
                      </a:r>
                    </a:p>
                  </a:txBody>
                  <a:tcPr/>
                </a:tc>
                <a:tc>
                  <a:txBody>
                    <a:bodyPr/>
                    <a:lstStyle/>
                    <a:p>
                      <a:pPr algn="ctr"/>
                      <a:r>
                        <a:rPr lang="en-US" sz="1400"/>
                        <a:t>7</a:t>
                      </a:r>
                    </a:p>
                  </a:txBody>
                  <a:tcPr/>
                </a:tc>
                <a:tc>
                  <a:txBody>
                    <a:bodyPr/>
                    <a:lstStyle/>
                    <a:p>
                      <a:pPr algn="ctr"/>
                      <a:r>
                        <a:rPr lang="en-US" sz="1400"/>
                        <a:t>7</a:t>
                      </a:r>
                    </a:p>
                  </a:txBody>
                  <a:tcPr/>
                </a:tc>
                <a:tc>
                  <a:txBody>
                    <a:bodyPr/>
                    <a:lstStyle/>
                    <a:p>
                      <a:pPr algn="ctr"/>
                      <a:r>
                        <a:rPr lang="en-US" sz="1400"/>
                        <a:t>7</a:t>
                      </a:r>
                    </a:p>
                  </a:txBody>
                  <a:tcPr/>
                </a:tc>
                <a:tc>
                  <a:txBody>
                    <a:bodyPr/>
                    <a:lstStyle/>
                    <a:p>
                      <a:pPr algn="ctr"/>
                      <a:r>
                        <a:rPr lang="en-US" sz="1400"/>
                        <a:t>8</a:t>
                      </a:r>
                    </a:p>
                  </a:txBody>
                  <a:tcPr/>
                </a:tc>
                <a:extLst>
                  <a:ext uri="{0D108BD9-81ED-4DB2-BD59-A6C34878D82A}">
                    <a16:rowId xmlns:a16="http://schemas.microsoft.com/office/drawing/2014/main" val="1933072610"/>
                  </a:ext>
                </a:extLst>
              </a:tr>
              <a:tr h="0">
                <a:tc>
                  <a:txBody>
                    <a:bodyPr/>
                    <a:lstStyle/>
                    <a:p>
                      <a:pPr algn="ctr"/>
                      <a:r>
                        <a:rPr lang="en-US" sz="1400"/>
                        <a:t>Cost</a:t>
                      </a:r>
                    </a:p>
                  </a:txBody>
                  <a:tcPr/>
                </a:tc>
                <a:tc>
                  <a:txBody>
                    <a:bodyPr/>
                    <a:lstStyle/>
                    <a:p>
                      <a:pPr algn="ctr"/>
                      <a:r>
                        <a:rPr lang="en-US" sz="1400"/>
                        <a:t>10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a:t>9</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a:t>7</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a:t>7</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a:t>7</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a:t>9</a:t>
                      </a:r>
                    </a:p>
                  </a:txBody>
                  <a:tcPr/>
                </a:tc>
                <a:extLst>
                  <a:ext uri="{0D108BD9-81ED-4DB2-BD59-A6C34878D82A}">
                    <a16:rowId xmlns:a16="http://schemas.microsoft.com/office/drawing/2014/main" val="687404877"/>
                  </a:ext>
                </a:extLst>
              </a:tr>
              <a:tr h="0">
                <a:tc>
                  <a:txBody>
                    <a:bodyPr/>
                    <a:lstStyle/>
                    <a:p>
                      <a:pPr algn="ctr"/>
                      <a:r>
                        <a:rPr lang="en-US" sz="1400"/>
                        <a:t>Less Risk</a:t>
                      </a:r>
                    </a:p>
                  </a:txBody>
                  <a:tcPr>
                    <a:lnB w="12700" cmpd="sng">
                      <a:noFill/>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a:t>10</a:t>
                      </a:r>
                    </a:p>
                  </a:txBody>
                  <a:tcPr>
                    <a:lnB w="12700" cmpd="sng">
                      <a:noFill/>
                    </a:lnB>
                  </a:tcPr>
                </a:tc>
                <a:tc>
                  <a:txBody>
                    <a:bodyPr/>
                    <a:lstStyle/>
                    <a:p>
                      <a:pPr algn="ctr"/>
                      <a:r>
                        <a:rPr lang="en-US" sz="1400"/>
                        <a:t>8</a:t>
                      </a:r>
                    </a:p>
                  </a:txBody>
                  <a:tcPr>
                    <a:lnB w="12700" cmpd="sng">
                      <a:noFill/>
                    </a:lnB>
                  </a:tcPr>
                </a:tc>
                <a:tc>
                  <a:txBody>
                    <a:bodyPr/>
                    <a:lstStyle/>
                    <a:p>
                      <a:pPr algn="ctr"/>
                      <a:r>
                        <a:rPr lang="en-US" sz="1400"/>
                        <a:t>6</a:t>
                      </a:r>
                    </a:p>
                  </a:txBody>
                  <a:tcPr>
                    <a:lnB w="12700" cmpd="sng">
                      <a:noFill/>
                    </a:lnB>
                  </a:tcPr>
                </a:tc>
                <a:tc>
                  <a:txBody>
                    <a:bodyPr/>
                    <a:lstStyle/>
                    <a:p>
                      <a:pPr algn="ctr"/>
                      <a:r>
                        <a:rPr lang="en-US" sz="1400"/>
                        <a:t>6</a:t>
                      </a:r>
                    </a:p>
                  </a:txBody>
                  <a:tcPr>
                    <a:lnB w="12700" cmpd="sng">
                      <a:noFill/>
                    </a:lnB>
                  </a:tcPr>
                </a:tc>
                <a:tc>
                  <a:txBody>
                    <a:bodyPr/>
                    <a:lstStyle/>
                    <a:p>
                      <a:pPr algn="ctr"/>
                      <a:r>
                        <a:rPr lang="en-US" sz="1400"/>
                        <a:t>6</a:t>
                      </a:r>
                    </a:p>
                  </a:txBody>
                  <a:tcPr>
                    <a:lnB w="12700" cmpd="sng">
                      <a:noFill/>
                    </a:lnB>
                  </a:tcPr>
                </a:tc>
                <a:tc>
                  <a:txBody>
                    <a:bodyPr/>
                    <a:lstStyle/>
                    <a:p>
                      <a:pPr algn="ctr"/>
                      <a:r>
                        <a:rPr lang="en-US" sz="1400"/>
                        <a:t>6</a:t>
                      </a:r>
                    </a:p>
                  </a:txBody>
                  <a:tcPr>
                    <a:lnB w="12700" cmpd="sng">
                      <a:noFill/>
                    </a:lnB>
                  </a:tcPr>
                </a:tc>
                <a:extLst>
                  <a:ext uri="{0D108BD9-81ED-4DB2-BD59-A6C34878D82A}">
                    <a16:rowId xmlns:a16="http://schemas.microsoft.com/office/drawing/2014/main" val="1277152000"/>
                  </a:ext>
                </a:extLst>
              </a:tr>
              <a:tr h="0">
                <a:tc>
                  <a:txBody>
                    <a:bodyPr/>
                    <a:lstStyle/>
                    <a:p>
                      <a:pPr algn="ctr"/>
                      <a:endParaRPr lang="en-US" sz="1400"/>
                    </a:p>
                  </a:txBody>
                  <a:tcPr>
                    <a:lnL w="12700" cap="flat" cmpd="sng" algn="ctr">
                      <a:no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1400"/>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1400"/>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1400"/>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1400"/>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1400"/>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1400"/>
                    </a:p>
                  </a:txBody>
                  <a:tcPr>
                    <a:lnL w="12700" cmpd="sng">
                      <a:noFill/>
                    </a:lnL>
                    <a:lnR w="12700" cap="flat" cmpd="sng" algn="ctr">
                      <a:no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8250873"/>
                  </a:ext>
                </a:extLst>
              </a:tr>
              <a:tr h="0">
                <a:tc>
                  <a:txBody>
                    <a:bodyPr/>
                    <a:lstStyle/>
                    <a:p>
                      <a:pPr algn="ctr"/>
                      <a:r>
                        <a:rPr lang="en-US" sz="1400"/>
                        <a:t>Total Score: </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a:t>51</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a:t>46</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a:t>43</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a:t>42</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a:t>44</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a:t>48</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55210079"/>
                  </a:ext>
                </a:extLst>
              </a:tr>
            </a:tbl>
          </a:graphicData>
        </a:graphic>
      </p:graphicFrame>
      <p:sp>
        <p:nvSpPr>
          <p:cNvPr id="5" name="Rectangle 4">
            <a:extLst>
              <a:ext uri="{FF2B5EF4-FFF2-40B4-BE49-F238E27FC236}">
                <a16:creationId xmlns:a16="http://schemas.microsoft.com/office/drawing/2014/main" id="{D2C6E78E-1AC3-968F-1B68-4A7D360B4A9F}"/>
              </a:ext>
            </a:extLst>
          </p:cNvPr>
          <p:cNvSpPr/>
          <p:nvPr/>
        </p:nvSpPr>
        <p:spPr>
          <a:xfrm>
            <a:off x="6019800" y="6526696"/>
            <a:ext cx="3124200" cy="304800"/>
          </a:xfrm>
          <a:prstGeom prst="rect">
            <a:avLst/>
          </a:prstGeom>
          <a:solidFill>
            <a:srgbClr val="5050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5B035664-2878-FB83-08F6-B5CD4DDF3AA6}"/>
              </a:ext>
            </a:extLst>
          </p:cNvPr>
          <p:cNvSpPr txBox="1"/>
          <p:nvPr/>
        </p:nvSpPr>
        <p:spPr>
          <a:xfrm>
            <a:off x="421208" y="4866377"/>
            <a:ext cx="8187397" cy="738664"/>
          </a:xfrm>
          <a:prstGeom prst="rect">
            <a:avLst/>
          </a:prstGeom>
          <a:noFill/>
        </p:spPr>
        <p:txBody>
          <a:bodyPr wrap="square" rtlCol="0">
            <a:spAutoFit/>
          </a:bodyPr>
          <a:lstStyle/>
          <a:p>
            <a:r>
              <a:rPr lang="en-US" sz="1400">
                <a:latin typeface="Times New Roman" panose="02020603050405020304" pitchFamily="18" charset="0"/>
                <a:cs typeface="Times New Roman" panose="02020603050405020304" pitchFamily="18" charset="0"/>
              </a:rPr>
              <a:t>Scores 1 – 10: With 1 being the undesirable</a:t>
            </a:r>
          </a:p>
          <a:p>
            <a:r>
              <a:rPr lang="en-US" sz="1400">
                <a:latin typeface="Times New Roman" panose="02020603050405020304" pitchFamily="18" charset="0"/>
                <a:cs typeface="Times New Roman" panose="02020603050405020304" pitchFamily="18" charset="0"/>
              </a:rPr>
              <a:t>	   10 being the desired. </a:t>
            </a:r>
          </a:p>
          <a:p>
            <a:r>
              <a:rPr lang="en-US" sz="1400">
                <a:latin typeface="Times New Roman" panose="02020603050405020304" pitchFamily="18" charset="0"/>
                <a:cs typeface="Times New Roman" panose="02020603050405020304" pitchFamily="18" charset="0"/>
              </a:rPr>
              <a:t>	   Higher score is better</a:t>
            </a:r>
          </a:p>
        </p:txBody>
      </p:sp>
      <p:sp>
        <p:nvSpPr>
          <p:cNvPr id="3" name="TextBox 2">
            <a:extLst>
              <a:ext uri="{FF2B5EF4-FFF2-40B4-BE49-F238E27FC236}">
                <a16:creationId xmlns:a16="http://schemas.microsoft.com/office/drawing/2014/main" id="{DB323D1B-C891-441E-03BA-C1F935E528A5}"/>
              </a:ext>
            </a:extLst>
          </p:cNvPr>
          <p:cNvSpPr txBox="1"/>
          <p:nvPr/>
        </p:nvSpPr>
        <p:spPr>
          <a:xfrm>
            <a:off x="8075205" y="6459070"/>
            <a:ext cx="1066800" cy="577081"/>
          </a:xfrm>
          <a:prstGeom prst="rect">
            <a:avLst/>
          </a:prstGeom>
          <a:noFill/>
        </p:spPr>
        <p:txBody>
          <a:bodyPr wrap="square" rtlCol="0">
            <a:spAutoFit/>
          </a:bodyPr>
          <a:lstStyle/>
          <a:p>
            <a:r>
              <a:rPr lang="en-US" sz="1050"/>
              <a:t>Zarek Rooker</a:t>
            </a:r>
          </a:p>
          <a:p>
            <a:r>
              <a:rPr lang="en-US" sz="1050"/>
              <a:t>2/2/2023</a:t>
            </a:r>
          </a:p>
          <a:p>
            <a:r>
              <a:rPr lang="en-US" sz="1050"/>
              <a:t> </a:t>
            </a:r>
          </a:p>
        </p:txBody>
      </p:sp>
    </p:spTree>
    <p:extLst>
      <p:ext uri="{BB962C8B-B14F-4D97-AF65-F5344CB8AC3E}">
        <p14:creationId xmlns:p14="http://schemas.microsoft.com/office/powerpoint/2010/main" val="150361280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idx="1"/>
          </p:nvPr>
        </p:nvSpPr>
        <p:spPr>
          <a:xfrm>
            <a:off x="322392" y="1219200"/>
            <a:ext cx="8499216" cy="4993744"/>
          </a:xfrm>
        </p:spPr>
        <p:txBody>
          <a:bodyPr numCol="1">
            <a:normAutofit/>
          </a:bodyPr>
          <a:lstStyle/>
          <a:p>
            <a:pPr marL="0" indent="0">
              <a:spcBef>
                <a:spcPts val="200"/>
              </a:spcBef>
              <a:spcAft>
                <a:spcPts val="300"/>
              </a:spcAft>
              <a:buNone/>
            </a:pPr>
            <a:endParaRPr lang="en-US" sz="2000" b="1">
              <a:latin typeface="Times New Roman" panose="02020603050405020304" pitchFamily="18" charset="0"/>
              <a:cs typeface="Times New Roman" panose="02020603050405020304" pitchFamily="18" charset="0"/>
            </a:endParaRPr>
          </a:p>
          <a:p>
            <a:pPr>
              <a:spcBef>
                <a:spcPts val="200"/>
              </a:spcBef>
              <a:spcAft>
                <a:spcPts val="300"/>
              </a:spcAft>
            </a:pPr>
            <a:endParaRPr lang="en-US" sz="2000">
              <a:latin typeface="Times New Roman" panose="02020603050405020304" pitchFamily="18" charset="0"/>
              <a:cs typeface="Times New Roman" panose="02020603050405020304" pitchFamily="18" charset="0"/>
            </a:endParaRPr>
          </a:p>
          <a:p>
            <a:pPr>
              <a:spcBef>
                <a:spcPts val="200"/>
              </a:spcBef>
              <a:spcAft>
                <a:spcPts val="300"/>
              </a:spcAft>
            </a:pPr>
            <a:endParaRPr lang="en-US" sz="2000">
              <a:latin typeface="Times New Roman" panose="02020603050405020304" pitchFamily="18" charset="0"/>
              <a:cs typeface="Times New Roman" panose="02020603050405020304" pitchFamily="18" charset="0"/>
            </a:endParaRPr>
          </a:p>
          <a:p>
            <a:pPr>
              <a:spcBef>
                <a:spcPts val="200"/>
              </a:spcBef>
              <a:spcAft>
                <a:spcPts val="300"/>
              </a:spcAft>
            </a:pPr>
            <a:endParaRPr lang="en-US" sz="2000">
              <a:latin typeface="Times New Roman" panose="02020603050405020304" pitchFamily="18" charset="0"/>
              <a:cs typeface="Times New Roman" panose="02020603050405020304" pitchFamily="18" charset="0"/>
            </a:endParaRPr>
          </a:p>
          <a:p>
            <a:pPr marL="0" indent="0">
              <a:buNone/>
            </a:pPr>
            <a:endParaRPr lang="en-US" sz="2000">
              <a:latin typeface="Times New Roman" panose="02020603050405020304" pitchFamily="18" charset="0"/>
              <a:cs typeface="Times New Roman" panose="02020603050405020304" pitchFamily="18" charset="0"/>
            </a:endParaRPr>
          </a:p>
          <a:p>
            <a:endParaRPr lang="en-US" sz="2000">
              <a:latin typeface="Times New Roman" panose="02020603050405020304" pitchFamily="18" charset="0"/>
              <a:cs typeface="Times New Roman" panose="02020603050405020304" pitchFamily="18" charset="0"/>
            </a:endParaRPr>
          </a:p>
        </p:txBody>
      </p:sp>
      <p:sp>
        <p:nvSpPr>
          <p:cNvPr id="2" name="Title 1"/>
          <p:cNvSpPr>
            <a:spLocks noGrp="1"/>
          </p:cNvSpPr>
          <p:nvPr>
            <p:ph type="title"/>
          </p:nvPr>
        </p:nvSpPr>
        <p:spPr>
          <a:xfrm>
            <a:off x="914400" y="200379"/>
            <a:ext cx="7315200" cy="849244"/>
          </a:xfrm>
        </p:spPr>
        <p:txBody>
          <a:bodyPr/>
          <a:lstStyle/>
          <a:p>
            <a:pPr algn="ctr"/>
            <a:r>
              <a:rPr lang="en-US" sz="3200">
                <a:latin typeface="Times New Roman" panose="02020603050405020304" pitchFamily="18" charset="0"/>
                <a:cs typeface="Times New Roman" panose="02020603050405020304" pitchFamily="18" charset="0"/>
              </a:rPr>
              <a:t>Testing and Experimentation</a:t>
            </a:r>
          </a:p>
        </p:txBody>
      </p:sp>
      <p:sp>
        <p:nvSpPr>
          <p:cNvPr id="4" name="Rectangle 3">
            <a:extLst>
              <a:ext uri="{FF2B5EF4-FFF2-40B4-BE49-F238E27FC236}">
                <a16:creationId xmlns:a16="http://schemas.microsoft.com/office/drawing/2014/main" id="{9910561B-9879-25B4-23FB-544C19438EA8}"/>
              </a:ext>
            </a:extLst>
          </p:cNvPr>
          <p:cNvSpPr/>
          <p:nvPr/>
        </p:nvSpPr>
        <p:spPr>
          <a:xfrm>
            <a:off x="6019800" y="6526696"/>
            <a:ext cx="3124200" cy="304800"/>
          </a:xfrm>
          <a:prstGeom prst="rect">
            <a:avLst/>
          </a:prstGeom>
          <a:solidFill>
            <a:srgbClr val="5050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A2CEF790-B402-DE18-4780-C07A99B975E3}"/>
              </a:ext>
            </a:extLst>
          </p:cNvPr>
          <p:cNvSpPr txBox="1"/>
          <p:nvPr/>
        </p:nvSpPr>
        <p:spPr>
          <a:xfrm>
            <a:off x="644784" y="1216584"/>
            <a:ext cx="8499216" cy="510909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a:solidFill>
                  <a:schemeClr val="tx1">
                    <a:lumMod val="75000"/>
                    <a:lumOff val="25000"/>
                  </a:schemeClr>
                </a:solidFill>
                <a:latin typeface="Times New Roman"/>
                <a:cs typeface="Arial"/>
              </a:rPr>
              <a:t>Hardware Testing:</a:t>
            </a:r>
          </a:p>
          <a:p>
            <a:pPr marL="285750" indent="-285750">
              <a:buFont typeface="Arial"/>
              <a:buChar char="•"/>
            </a:pPr>
            <a:r>
              <a:rPr lang="en-US" sz="1400">
                <a:solidFill>
                  <a:schemeClr val="tx1">
                    <a:lumMod val="75000"/>
                    <a:lumOff val="25000"/>
                  </a:schemeClr>
                </a:solidFill>
                <a:latin typeface="Times New Roman"/>
                <a:cs typeface="Arial"/>
              </a:rPr>
              <a:t>Unit testing</a:t>
            </a:r>
          </a:p>
          <a:p>
            <a:pPr marL="742950" lvl="1" indent="-285750">
              <a:buFont typeface="Arial"/>
              <a:buChar char="•"/>
            </a:pPr>
            <a:r>
              <a:rPr lang="en-US" sz="1400">
                <a:solidFill>
                  <a:schemeClr val="tx1">
                    <a:lumMod val="75000"/>
                    <a:lumOff val="25000"/>
                  </a:schemeClr>
                </a:solidFill>
                <a:latin typeface="Times New Roman"/>
                <a:cs typeface="Arial"/>
              </a:rPr>
              <a:t>What does each part do? Does it accomplish that function?</a:t>
            </a:r>
          </a:p>
          <a:p>
            <a:pPr marL="742950" lvl="1" indent="-285750">
              <a:buFont typeface="Arial"/>
              <a:buChar char="•"/>
            </a:pPr>
            <a:r>
              <a:rPr lang="en-US" sz="1400">
                <a:solidFill>
                  <a:schemeClr val="tx1">
                    <a:lumMod val="75000"/>
                    <a:lumOff val="25000"/>
                  </a:schemeClr>
                </a:solidFill>
                <a:latin typeface="Times New Roman"/>
                <a:cs typeface="Arial"/>
              </a:rPr>
              <a:t>What are some design constraints?</a:t>
            </a:r>
          </a:p>
          <a:p>
            <a:pPr marL="285750" indent="-285750">
              <a:buFont typeface="Arial"/>
              <a:buChar char="•"/>
            </a:pPr>
            <a:r>
              <a:rPr lang="en-US" sz="1400">
                <a:solidFill>
                  <a:schemeClr val="tx1">
                    <a:lumMod val="75000"/>
                    <a:lumOff val="25000"/>
                  </a:schemeClr>
                </a:solidFill>
                <a:latin typeface="Times New Roman"/>
                <a:cs typeface="Arial"/>
              </a:rPr>
              <a:t>Integration testing</a:t>
            </a:r>
          </a:p>
          <a:p>
            <a:pPr marL="742950" lvl="1" indent="-285750">
              <a:buFont typeface="Arial"/>
              <a:buChar char="•"/>
            </a:pPr>
            <a:r>
              <a:rPr lang="en-US" sz="1400">
                <a:solidFill>
                  <a:schemeClr val="tx1">
                    <a:lumMod val="75000"/>
                    <a:lumOff val="25000"/>
                  </a:schemeClr>
                </a:solidFill>
                <a:latin typeface="Times New Roman"/>
                <a:cs typeface="Arial"/>
              </a:rPr>
              <a:t>Do parts fit together?</a:t>
            </a:r>
          </a:p>
          <a:p>
            <a:pPr marL="742950" lvl="1" indent="-285750">
              <a:buFont typeface="Arial"/>
              <a:buChar char="•"/>
            </a:pPr>
            <a:r>
              <a:rPr lang="en-US" sz="1400">
                <a:solidFill>
                  <a:schemeClr val="tx1">
                    <a:lumMod val="75000"/>
                    <a:lumOff val="25000"/>
                  </a:schemeClr>
                </a:solidFill>
                <a:latin typeface="Times New Roman"/>
                <a:cs typeface="Arial"/>
              </a:rPr>
              <a:t>How does the system as a whole function?</a:t>
            </a:r>
          </a:p>
          <a:p>
            <a:r>
              <a:rPr lang="en-US" sz="2000" b="1">
                <a:solidFill>
                  <a:schemeClr val="tx1">
                    <a:lumMod val="75000"/>
                    <a:lumOff val="25000"/>
                  </a:schemeClr>
                </a:solidFill>
                <a:latin typeface="Times New Roman"/>
                <a:cs typeface="Arial"/>
              </a:rPr>
              <a:t>Electrical testing:</a:t>
            </a:r>
          </a:p>
          <a:p>
            <a:pPr marL="342900" indent="-342900">
              <a:buFont typeface="Arial"/>
              <a:buChar char="•"/>
            </a:pPr>
            <a:r>
              <a:rPr lang="en-US" sz="1400">
                <a:solidFill>
                  <a:schemeClr val="tx1">
                    <a:lumMod val="75000"/>
                    <a:lumOff val="25000"/>
                  </a:schemeClr>
                </a:solidFill>
                <a:latin typeface="Times New Roman"/>
                <a:cs typeface="Arial"/>
              </a:rPr>
              <a:t>Unit testing</a:t>
            </a:r>
          </a:p>
          <a:p>
            <a:pPr marL="800100" lvl="1" indent="-342900">
              <a:buFont typeface="Arial"/>
              <a:buChar char="•"/>
            </a:pPr>
            <a:r>
              <a:rPr lang="en-US" sz="1400">
                <a:solidFill>
                  <a:schemeClr val="tx1">
                    <a:lumMod val="75000"/>
                    <a:lumOff val="25000"/>
                  </a:schemeClr>
                </a:solidFill>
                <a:latin typeface="Times New Roman"/>
                <a:cs typeface="Arial"/>
              </a:rPr>
              <a:t>Are individual components functional?</a:t>
            </a:r>
          </a:p>
          <a:p>
            <a:pPr marL="800100" lvl="1" indent="-342900">
              <a:buFont typeface="Arial"/>
              <a:buChar char="•"/>
            </a:pPr>
            <a:r>
              <a:rPr lang="en-US" sz="1400">
                <a:solidFill>
                  <a:schemeClr val="tx1">
                    <a:lumMod val="75000"/>
                    <a:lumOff val="25000"/>
                  </a:schemeClr>
                </a:solidFill>
                <a:latin typeface="Times New Roman"/>
                <a:cs typeface="Arial"/>
              </a:rPr>
              <a:t>Can we make the components behave as desired?</a:t>
            </a:r>
          </a:p>
          <a:p>
            <a:pPr marL="800100" lvl="1" indent="-342900">
              <a:buFont typeface="Arial"/>
              <a:buChar char="•"/>
            </a:pPr>
            <a:r>
              <a:rPr lang="en-US" sz="1400">
                <a:solidFill>
                  <a:schemeClr val="tx1">
                    <a:lumMod val="75000"/>
                    <a:lumOff val="25000"/>
                  </a:schemeClr>
                </a:solidFill>
                <a:latin typeface="Times New Roman"/>
                <a:cs typeface="Arial"/>
              </a:rPr>
              <a:t>Are the components a good fit to accomplish the task?</a:t>
            </a:r>
          </a:p>
          <a:p>
            <a:pPr marL="342900" indent="-342900">
              <a:buFont typeface="Arial"/>
              <a:buChar char="•"/>
            </a:pPr>
            <a:r>
              <a:rPr lang="en-US" sz="1400">
                <a:solidFill>
                  <a:schemeClr val="tx1">
                    <a:lumMod val="75000"/>
                    <a:lumOff val="25000"/>
                  </a:schemeClr>
                </a:solidFill>
                <a:latin typeface="Times New Roman"/>
                <a:cs typeface="Arial"/>
              </a:rPr>
              <a:t>Integration testing</a:t>
            </a:r>
          </a:p>
          <a:p>
            <a:pPr marL="800100" lvl="1" indent="-342900">
              <a:buFont typeface="Arial"/>
              <a:buChar char="•"/>
            </a:pPr>
            <a:r>
              <a:rPr lang="en-US" sz="1400">
                <a:solidFill>
                  <a:schemeClr val="tx1">
                    <a:lumMod val="75000"/>
                    <a:lumOff val="25000"/>
                  </a:schemeClr>
                </a:solidFill>
                <a:latin typeface="Times New Roman"/>
                <a:cs typeface="Arial"/>
              </a:rPr>
              <a:t>Do the parts work well together?</a:t>
            </a:r>
          </a:p>
          <a:p>
            <a:r>
              <a:rPr lang="en-US" sz="2000" b="1">
                <a:solidFill>
                  <a:schemeClr val="tx1">
                    <a:lumMod val="75000"/>
                    <a:lumOff val="25000"/>
                  </a:schemeClr>
                </a:solidFill>
                <a:latin typeface="Times New Roman"/>
                <a:cs typeface="Arial"/>
              </a:rPr>
              <a:t>Software Testing:</a:t>
            </a:r>
          </a:p>
          <a:p>
            <a:pPr marL="342900" indent="-342900">
              <a:buFont typeface="Arial"/>
              <a:buChar char="•"/>
            </a:pPr>
            <a:r>
              <a:rPr lang="en-US" sz="1400">
                <a:solidFill>
                  <a:schemeClr val="tx1">
                    <a:lumMod val="75000"/>
                    <a:lumOff val="25000"/>
                  </a:schemeClr>
                </a:solidFill>
                <a:latin typeface="Times New Roman"/>
                <a:cs typeface="Arial"/>
              </a:rPr>
              <a:t>Unit testing</a:t>
            </a:r>
          </a:p>
          <a:p>
            <a:pPr marL="800100" lvl="1" indent="-342900">
              <a:buFont typeface="Arial"/>
              <a:buChar char="•"/>
            </a:pPr>
            <a:r>
              <a:rPr lang="en-US" sz="1400">
                <a:solidFill>
                  <a:schemeClr val="tx1">
                    <a:lumMod val="75000"/>
                    <a:lumOff val="25000"/>
                  </a:schemeClr>
                </a:solidFill>
                <a:latin typeface="Times New Roman"/>
                <a:cs typeface="Arial"/>
              </a:rPr>
              <a:t>Server communication?</a:t>
            </a:r>
          </a:p>
          <a:p>
            <a:pPr marL="800100" lvl="1" indent="-342900">
              <a:buFont typeface="Arial"/>
              <a:buChar char="•"/>
            </a:pPr>
            <a:r>
              <a:rPr lang="en-US" sz="1400">
                <a:solidFill>
                  <a:schemeClr val="tx1">
                    <a:lumMod val="75000"/>
                    <a:lumOff val="25000"/>
                  </a:schemeClr>
                </a:solidFill>
                <a:latin typeface="Times New Roman"/>
                <a:cs typeface="Arial"/>
              </a:rPr>
              <a:t>UI?</a:t>
            </a:r>
          </a:p>
          <a:p>
            <a:pPr marL="800100" lvl="1" indent="-342900">
              <a:buFont typeface="Arial"/>
              <a:buChar char="•"/>
            </a:pPr>
            <a:r>
              <a:rPr lang="en-US" sz="1400">
                <a:solidFill>
                  <a:schemeClr val="tx1">
                    <a:lumMod val="75000"/>
                    <a:lumOff val="25000"/>
                  </a:schemeClr>
                </a:solidFill>
                <a:latin typeface="Times New Roman"/>
                <a:cs typeface="Arial"/>
              </a:rPr>
              <a:t>Backend?</a:t>
            </a:r>
          </a:p>
          <a:p>
            <a:pPr marL="342900" indent="-342900">
              <a:buFont typeface="Arial"/>
              <a:buChar char="•"/>
            </a:pPr>
            <a:r>
              <a:rPr lang="en-US" sz="1400">
                <a:solidFill>
                  <a:schemeClr val="tx1">
                    <a:lumMod val="75000"/>
                    <a:lumOff val="25000"/>
                  </a:schemeClr>
                </a:solidFill>
                <a:latin typeface="Times New Roman"/>
                <a:cs typeface="Arial"/>
              </a:rPr>
              <a:t>Integration Testing</a:t>
            </a:r>
          </a:p>
          <a:p>
            <a:pPr marL="800100" lvl="1" indent="-342900">
              <a:buFont typeface="Arial"/>
              <a:buChar char="•"/>
            </a:pPr>
            <a:r>
              <a:rPr lang="en-US" sz="1400">
                <a:solidFill>
                  <a:schemeClr val="tx1">
                    <a:lumMod val="75000"/>
                    <a:lumOff val="25000"/>
                  </a:schemeClr>
                </a:solidFill>
                <a:latin typeface="Times New Roman"/>
                <a:cs typeface="Arial"/>
              </a:rPr>
              <a:t>Does the backend handle inputs from the front end correct?</a:t>
            </a:r>
          </a:p>
          <a:p>
            <a:pPr marL="800100" lvl="1" indent="-342900">
              <a:buFont typeface="Arial"/>
              <a:buChar char="•"/>
            </a:pPr>
            <a:r>
              <a:rPr lang="en-US" sz="1400">
                <a:solidFill>
                  <a:schemeClr val="tx1">
                    <a:lumMod val="75000"/>
                    <a:lumOff val="25000"/>
                  </a:schemeClr>
                </a:solidFill>
                <a:latin typeface="Times New Roman"/>
                <a:cs typeface="Arial"/>
              </a:rPr>
              <a:t>Does the information transfer between the server and the smart pillbox correctly?</a:t>
            </a:r>
          </a:p>
        </p:txBody>
      </p:sp>
      <p:sp>
        <p:nvSpPr>
          <p:cNvPr id="10" name="TextBox 9"/>
          <p:cNvSpPr txBox="1"/>
          <p:nvPr/>
        </p:nvSpPr>
        <p:spPr>
          <a:xfrm>
            <a:off x="8077200" y="6462164"/>
            <a:ext cx="1066800" cy="738664"/>
          </a:xfrm>
          <a:prstGeom prst="rect">
            <a:avLst/>
          </a:prstGeom>
          <a:noFill/>
        </p:spPr>
        <p:txBody>
          <a:bodyPr wrap="square" rtlCol="0">
            <a:spAutoFit/>
          </a:bodyPr>
          <a:lstStyle/>
          <a:p>
            <a:r>
              <a:rPr lang="en-US" sz="1050"/>
              <a:t>Daniel Jacobs</a:t>
            </a:r>
          </a:p>
          <a:p>
            <a:r>
              <a:rPr lang="en-US" sz="1050"/>
              <a:t>2/2/2023</a:t>
            </a:r>
          </a:p>
          <a:p>
            <a:endParaRPr lang="en-US" sz="1050"/>
          </a:p>
          <a:p>
            <a:r>
              <a:rPr lang="en-US" sz="1050"/>
              <a:t> </a:t>
            </a:r>
          </a:p>
        </p:txBody>
      </p:sp>
    </p:spTree>
    <p:extLst>
      <p:ext uri="{BB962C8B-B14F-4D97-AF65-F5344CB8AC3E}">
        <p14:creationId xmlns:p14="http://schemas.microsoft.com/office/powerpoint/2010/main" val="34823113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200379"/>
            <a:ext cx="7315200" cy="849244"/>
          </a:xfrm>
        </p:spPr>
        <p:txBody>
          <a:bodyPr/>
          <a:lstStyle/>
          <a:p>
            <a:pPr algn="ctr"/>
            <a:r>
              <a:rPr lang="en-US" sz="3200">
                <a:latin typeface="Times New Roman" panose="02020603050405020304" pitchFamily="18" charset="0"/>
                <a:cs typeface="Times New Roman" panose="02020603050405020304" pitchFamily="18" charset="0"/>
              </a:rPr>
              <a:t>Project Plan</a:t>
            </a:r>
          </a:p>
        </p:txBody>
      </p:sp>
      <p:sp>
        <p:nvSpPr>
          <p:cNvPr id="8" name="Content Placeholder 7"/>
          <p:cNvSpPr>
            <a:spLocks noGrp="1"/>
          </p:cNvSpPr>
          <p:nvPr>
            <p:ph idx="1"/>
          </p:nvPr>
        </p:nvSpPr>
        <p:spPr>
          <a:xfrm>
            <a:off x="322392" y="1219200"/>
            <a:ext cx="8499216" cy="4993744"/>
          </a:xfrm>
        </p:spPr>
        <p:txBody>
          <a:bodyPr numCol="1">
            <a:normAutofit/>
          </a:bodyPr>
          <a:lstStyle/>
          <a:p>
            <a:pPr marL="0" indent="0">
              <a:spcBef>
                <a:spcPts val="200"/>
              </a:spcBef>
              <a:spcAft>
                <a:spcPts val="300"/>
              </a:spcAft>
              <a:buNone/>
            </a:pPr>
            <a:endParaRPr lang="en-US" sz="2000" b="1">
              <a:latin typeface="Times New Roman" panose="02020603050405020304" pitchFamily="18" charset="0"/>
              <a:cs typeface="Times New Roman" panose="02020603050405020304" pitchFamily="18" charset="0"/>
            </a:endParaRPr>
          </a:p>
          <a:p>
            <a:pPr>
              <a:spcBef>
                <a:spcPts val="200"/>
              </a:spcBef>
              <a:spcAft>
                <a:spcPts val="300"/>
              </a:spcAft>
            </a:pPr>
            <a:endParaRPr lang="en-US" sz="2000">
              <a:latin typeface="Times New Roman" panose="02020603050405020304" pitchFamily="18" charset="0"/>
              <a:cs typeface="Times New Roman" panose="02020603050405020304" pitchFamily="18" charset="0"/>
            </a:endParaRPr>
          </a:p>
          <a:p>
            <a:pPr>
              <a:spcBef>
                <a:spcPts val="200"/>
              </a:spcBef>
              <a:spcAft>
                <a:spcPts val="300"/>
              </a:spcAft>
            </a:pPr>
            <a:endParaRPr lang="en-US" sz="2000">
              <a:latin typeface="Times New Roman" panose="02020603050405020304" pitchFamily="18" charset="0"/>
              <a:cs typeface="Times New Roman" panose="02020603050405020304" pitchFamily="18" charset="0"/>
            </a:endParaRPr>
          </a:p>
          <a:p>
            <a:pPr>
              <a:spcBef>
                <a:spcPts val="200"/>
              </a:spcBef>
              <a:spcAft>
                <a:spcPts val="300"/>
              </a:spcAft>
            </a:pPr>
            <a:endParaRPr lang="en-US" sz="2000">
              <a:latin typeface="Times New Roman" panose="02020603050405020304" pitchFamily="18" charset="0"/>
              <a:cs typeface="Times New Roman" panose="02020603050405020304" pitchFamily="18" charset="0"/>
            </a:endParaRPr>
          </a:p>
          <a:p>
            <a:pPr marL="0" indent="0">
              <a:buNone/>
            </a:pPr>
            <a:endParaRPr lang="en-US" sz="2000">
              <a:latin typeface="Times New Roman" panose="02020603050405020304" pitchFamily="18" charset="0"/>
              <a:cs typeface="Times New Roman" panose="02020603050405020304" pitchFamily="18" charset="0"/>
            </a:endParaRPr>
          </a:p>
          <a:p>
            <a:endParaRPr lang="en-US" sz="2000">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9910561B-9879-25B4-23FB-544C19438EA8}"/>
              </a:ext>
            </a:extLst>
          </p:cNvPr>
          <p:cNvSpPr/>
          <p:nvPr/>
        </p:nvSpPr>
        <p:spPr>
          <a:xfrm>
            <a:off x="6019800" y="6526696"/>
            <a:ext cx="3124200" cy="304800"/>
          </a:xfrm>
          <a:prstGeom prst="rect">
            <a:avLst/>
          </a:prstGeom>
          <a:solidFill>
            <a:srgbClr val="5050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7BEA9B1B-34AC-C6EF-150C-69051743585E}"/>
              </a:ext>
            </a:extLst>
          </p:cNvPr>
          <p:cNvPicPr>
            <a:picLocks noChangeAspect="1"/>
          </p:cNvPicPr>
          <p:nvPr/>
        </p:nvPicPr>
        <p:blipFill>
          <a:blip r:embed="rId3"/>
          <a:stretch>
            <a:fillRect/>
          </a:stretch>
        </p:blipFill>
        <p:spPr>
          <a:xfrm>
            <a:off x="1789598" y="1556519"/>
            <a:ext cx="5267795" cy="4484341"/>
          </a:xfrm>
          <a:prstGeom prst="rect">
            <a:avLst/>
          </a:prstGeom>
        </p:spPr>
      </p:pic>
      <p:sp>
        <p:nvSpPr>
          <p:cNvPr id="6" name="TextBox 5">
            <a:extLst>
              <a:ext uri="{FF2B5EF4-FFF2-40B4-BE49-F238E27FC236}">
                <a16:creationId xmlns:a16="http://schemas.microsoft.com/office/drawing/2014/main" id="{5F43CE85-7D3C-0266-A129-26A2815A13FD}"/>
              </a:ext>
            </a:extLst>
          </p:cNvPr>
          <p:cNvSpPr txBox="1"/>
          <p:nvPr/>
        </p:nvSpPr>
        <p:spPr>
          <a:xfrm>
            <a:off x="7924800" y="6462164"/>
            <a:ext cx="1219200" cy="738664"/>
          </a:xfrm>
          <a:prstGeom prst="rect">
            <a:avLst/>
          </a:prstGeom>
          <a:noFill/>
        </p:spPr>
        <p:txBody>
          <a:bodyPr wrap="square" rtlCol="0">
            <a:spAutoFit/>
          </a:bodyPr>
          <a:lstStyle/>
          <a:p>
            <a:r>
              <a:rPr lang="en-US" sz="1050"/>
              <a:t>Stephen Fransen</a:t>
            </a:r>
          </a:p>
          <a:p>
            <a:r>
              <a:rPr lang="en-US" sz="1050"/>
              <a:t>2/2/2023</a:t>
            </a:r>
          </a:p>
          <a:p>
            <a:endParaRPr lang="en-US" sz="1050"/>
          </a:p>
          <a:p>
            <a:r>
              <a:rPr lang="en-US" sz="1050"/>
              <a:t> </a:t>
            </a:r>
          </a:p>
        </p:txBody>
      </p:sp>
    </p:spTree>
    <p:extLst>
      <p:ext uri="{BB962C8B-B14F-4D97-AF65-F5344CB8AC3E}">
        <p14:creationId xmlns:p14="http://schemas.microsoft.com/office/powerpoint/2010/main" val="358054763"/>
      </p:ext>
    </p:extLst>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200379"/>
            <a:ext cx="7315200" cy="849244"/>
          </a:xfrm>
        </p:spPr>
        <p:txBody>
          <a:bodyPr/>
          <a:lstStyle/>
          <a:p>
            <a:pPr algn="ctr"/>
            <a:r>
              <a:rPr lang="en-US" sz="3200">
                <a:latin typeface="Times New Roman" panose="02020603050405020304" pitchFamily="18" charset="0"/>
                <a:cs typeface="Times New Roman" panose="02020603050405020304" pitchFamily="18" charset="0"/>
              </a:rPr>
              <a:t>Project Plan</a:t>
            </a:r>
          </a:p>
        </p:txBody>
      </p:sp>
      <p:sp>
        <p:nvSpPr>
          <p:cNvPr id="8" name="Content Placeholder 7"/>
          <p:cNvSpPr>
            <a:spLocks noGrp="1"/>
          </p:cNvSpPr>
          <p:nvPr>
            <p:ph idx="1"/>
          </p:nvPr>
        </p:nvSpPr>
        <p:spPr>
          <a:xfrm>
            <a:off x="322392" y="1219200"/>
            <a:ext cx="8499216" cy="4993744"/>
          </a:xfrm>
        </p:spPr>
        <p:txBody>
          <a:bodyPr numCol="1">
            <a:normAutofit/>
          </a:bodyPr>
          <a:lstStyle/>
          <a:p>
            <a:pPr marL="0" indent="0">
              <a:spcBef>
                <a:spcPts val="200"/>
              </a:spcBef>
              <a:spcAft>
                <a:spcPts val="300"/>
              </a:spcAft>
              <a:buNone/>
            </a:pPr>
            <a:endParaRPr lang="en-US" sz="2000" b="1">
              <a:latin typeface="Times New Roman" panose="02020603050405020304" pitchFamily="18" charset="0"/>
              <a:cs typeface="Times New Roman" panose="02020603050405020304" pitchFamily="18" charset="0"/>
            </a:endParaRPr>
          </a:p>
          <a:p>
            <a:pPr>
              <a:spcBef>
                <a:spcPts val="200"/>
              </a:spcBef>
              <a:spcAft>
                <a:spcPts val="300"/>
              </a:spcAft>
            </a:pPr>
            <a:endParaRPr lang="en-US" sz="2000">
              <a:latin typeface="Times New Roman" panose="02020603050405020304" pitchFamily="18" charset="0"/>
              <a:cs typeface="Times New Roman" panose="02020603050405020304" pitchFamily="18" charset="0"/>
            </a:endParaRPr>
          </a:p>
          <a:p>
            <a:pPr>
              <a:spcBef>
                <a:spcPts val="200"/>
              </a:spcBef>
              <a:spcAft>
                <a:spcPts val="300"/>
              </a:spcAft>
            </a:pPr>
            <a:endParaRPr lang="en-US" sz="2000">
              <a:latin typeface="Times New Roman" panose="02020603050405020304" pitchFamily="18" charset="0"/>
              <a:cs typeface="Times New Roman" panose="02020603050405020304" pitchFamily="18" charset="0"/>
            </a:endParaRPr>
          </a:p>
          <a:p>
            <a:pPr>
              <a:spcBef>
                <a:spcPts val="200"/>
              </a:spcBef>
              <a:spcAft>
                <a:spcPts val="300"/>
              </a:spcAft>
            </a:pPr>
            <a:endParaRPr lang="en-US" sz="2000">
              <a:latin typeface="Times New Roman" panose="02020603050405020304" pitchFamily="18" charset="0"/>
              <a:cs typeface="Times New Roman" panose="02020603050405020304" pitchFamily="18" charset="0"/>
            </a:endParaRPr>
          </a:p>
          <a:p>
            <a:pPr marL="0" indent="0">
              <a:buNone/>
            </a:pPr>
            <a:endParaRPr lang="en-US" sz="2000">
              <a:latin typeface="Times New Roman" panose="02020603050405020304" pitchFamily="18" charset="0"/>
              <a:cs typeface="Times New Roman" panose="02020603050405020304" pitchFamily="18" charset="0"/>
            </a:endParaRPr>
          </a:p>
          <a:p>
            <a:endParaRPr lang="en-US" sz="2000">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9910561B-9879-25B4-23FB-544C19438EA8}"/>
              </a:ext>
            </a:extLst>
          </p:cNvPr>
          <p:cNvSpPr/>
          <p:nvPr/>
        </p:nvSpPr>
        <p:spPr>
          <a:xfrm>
            <a:off x="6019800" y="6526696"/>
            <a:ext cx="3124200" cy="304800"/>
          </a:xfrm>
          <a:prstGeom prst="rect">
            <a:avLst/>
          </a:prstGeom>
          <a:solidFill>
            <a:srgbClr val="5050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2EE2EFBF-665E-FB6C-491D-E9A55A833824}"/>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12149" y="2496864"/>
            <a:ext cx="9119701" cy="1864271"/>
          </a:xfrm>
          <a:prstGeom prst="rect">
            <a:avLst/>
          </a:prstGeom>
        </p:spPr>
      </p:pic>
      <p:sp>
        <p:nvSpPr>
          <p:cNvPr id="13" name="TextBox 12">
            <a:extLst>
              <a:ext uri="{FF2B5EF4-FFF2-40B4-BE49-F238E27FC236}">
                <a16:creationId xmlns:a16="http://schemas.microsoft.com/office/drawing/2014/main" id="{DFB72F5C-3613-F46B-7C22-8DD83997A83D}"/>
              </a:ext>
            </a:extLst>
          </p:cNvPr>
          <p:cNvSpPr txBox="1"/>
          <p:nvPr/>
        </p:nvSpPr>
        <p:spPr>
          <a:xfrm>
            <a:off x="7992035" y="6462164"/>
            <a:ext cx="1219200" cy="738664"/>
          </a:xfrm>
          <a:prstGeom prst="rect">
            <a:avLst/>
          </a:prstGeom>
          <a:noFill/>
        </p:spPr>
        <p:txBody>
          <a:bodyPr wrap="square" rtlCol="0">
            <a:spAutoFit/>
          </a:bodyPr>
          <a:lstStyle/>
          <a:p>
            <a:r>
              <a:rPr lang="en-US" sz="1050"/>
              <a:t>Stephen Fransen</a:t>
            </a:r>
          </a:p>
          <a:p>
            <a:r>
              <a:rPr lang="en-US" sz="1050"/>
              <a:t>2/2/2023</a:t>
            </a:r>
          </a:p>
          <a:p>
            <a:endParaRPr lang="en-US" sz="1050"/>
          </a:p>
          <a:p>
            <a:r>
              <a:rPr lang="en-US" sz="1050"/>
              <a:t> </a:t>
            </a:r>
          </a:p>
        </p:txBody>
      </p:sp>
    </p:spTree>
    <p:extLst>
      <p:ext uri="{BB962C8B-B14F-4D97-AF65-F5344CB8AC3E}">
        <p14:creationId xmlns:p14="http://schemas.microsoft.com/office/powerpoint/2010/main" val="41669443"/>
      </p:ext>
    </p:extLst>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200379"/>
            <a:ext cx="7315200" cy="849244"/>
          </a:xfrm>
        </p:spPr>
        <p:txBody>
          <a:bodyPr/>
          <a:lstStyle/>
          <a:p>
            <a:pPr algn="ctr"/>
            <a:r>
              <a:rPr lang="en-US" sz="3200">
                <a:latin typeface="Times New Roman" panose="02020603050405020304" pitchFamily="18" charset="0"/>
                <a:cs typeface="Times New Roman" panose="02020603050405020304" pitchFamily="18" charset="0"/>
              </a:rPr>
              <a:t>Risk Management</a:t>
            </a:r>
          </a:p>
        </p:txBody>
      </p:sp>
      <p:sp>
        <p:nvSpPr>
          <p:cNvPr id="8" name="Content Placeholder 7"/>
          <p:cNvSpPr>
            <a:spLocks noGrp="1"/>
          </p:cNvSpPr>
          <p:nvPr>
            <p:ph idx="1"/>
          </p:nvPr>
        </p:nvSpPr>
        <p:spPr>
          <a:xfrm>
            <a:off x="322392" y="1219200"/>
            <a:ext cx="8499216" cy="4343400"/>
          </a:xfrm>
        </p:spPr>
        <p:txBody>
          <a:bodyPr numCol="1">
            <a:normAutofit/>
          </a:bodyPr>
          <a:lstStyle/>
          <a:p>
            <a:pPr marL="0" indent="0">
              <a:spcBef>
                <a:spcPts val="200"/>
              </a:spcBef>
              <a:spcAft>
                <a:spcPts val="300"/>
              </a:spcAft>
              <a:buNone/>
            </a:pPr>
            <a:endParaRPr lang="en-US" sz="2000" b="1">
              <a:latin typeface="Times New Roman" panose="02020603050405020304" pitchFamily="18" charset="0"/>
              <a:cs typeface="Times New Roman" panose="02020603050405020304" pitchFamily="18" charset="0"/>
            </a:endParaRPr>
          </a:p>
          <a:p>
            <a:pPr>
              <a:spcBef>
                <a:spcPts val="200"/>
              </a:spcBef>
              <a:spcAft>
                <a:spcPts val="300"/>
              </a:spcAft>
            </a:pPr>
            <a:endParaRPr lang="en-US" sz="2000">
              <a:latin typeface="Times New Roman" panose="02020603050405020304" pitchFamily="18" charset="0"/>
              <a:cs typeface="Times New Roman" panose="02020603050405020304" pitchFamily="18" charset="0"/>
            </a:endParaRPr>
          </a:p>
          <a:p>
            <a:pPr>
              <a:spcBef>
                <a:spcPts val="200"/>
              </a:spcBef>
              <a:spcAft>
                <a:spcPts val="300"/>
              </a:spcAft>
            </a:pPr>
            <a:endParaRPr lang="en-US" sz="2000">
              <a:latin typeface="Times New Roman" panose="02020603050405020304" pitchFamily="18" charset="0"/>
              <a:cs typeface="Times New Roman" panose="02020603050405020304" pitchFamily="18" charset="0"/>
            </a:endParaRPr>
          </a:p>
          <a:p>
            <a:pPr>
              <a:spcBef>
                <a:spcPts val="200"/>
              </a:spcBef>
              <a:spcAft>
                <a:spcPts val="300"/>
              </a:spcAft>
            </a:pPr>
            <a:endParaRPr lang="en-US" sz="2000">
              <a:latin typeface="Times New Roman" panose="02020603050405020304" pitchFamily="18" charset="0"/>
              <a:cs typeface="Times New Roman" panose="02020603050405020304" pitchFamily="18" charset="0"/>
            </a:endParaRPr>
          </a:p>
          <a:p>
            <a:pPr marL="0" indent="0">
              <a:buNone/>
            </a:pPr>
            <a:endParaRPr lang="en-US" sz="2000">
              <a:latin typeface="Times New Roman" panose="02020603050405020304" pitchFamily="18" charset="0"/>
              <a:cs typeface="Times New Roman" panose="02020603050405020304" pitchFamily="18" charset="0"/>
            </a:endParaRPr>
          </a:p>
          <a:p>
            <a:endParaRPr lang="en-US" sz="2000">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9910561B-9879-25B4-23FB-544C19438EA8}"/>
              </a:ext>
            </a:extLst>
          </p:cNvPr>
          <p:cNvSpPr/>
          <p:nvPr/>
        </p:nvSpPr>
        <p:spPr>
          <a:xfrm>
            <a:off x="6019800" y="6526696"/>
            <a:ext cx="3124200" cy="304800"/>
          </a:xfrm>
          <a:prstGeom prst="rect">
            <a:avLst/>
          </a:prstGeom>
          <a:solidFill>
            <a:srgbClr val="5050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 name="Table 4">
            <a:extLst>
              <a:ext uri="{FF2B5EF4-FFF2-40B4-BE49-F238E27FC236}">
                <a16:creationId xmlns:a16="http://schemas.microsoft.com/office/drawing/2014/main" id="{978279E7-63CD-931E-F3DA-9E8946F7E924}"/>
              </a:ext>
            </a:extLst>
          </p:cNvPr>
          <p:cNvGraphicFramePr>
            <a:graphicFrameLocks noGrp="1"/>
          </p:cNvGraphicFramePr>
          <p:nvPr>
            <p:extLst>
              <p:ext uri="{D42A27DB-BD31-4B8C-83A1-F6EECF244321}">
                <p14:modId xmlns:p14="http://schemas.microsoft.com/office/powerpoint/2010/main" val="2584918189"/>
              </p:ext>
            </p:extLst>
          </p:nvPr>
        </p:nvGraphicFramePr>
        <p:xfrm>
          <a:off x="457200" y="1508760"/>
          <a:ext cx="8229600" cy="4385603"/>
        </p:xfrm>
        <a:graphic>
          <a:graphicData uri="http://schemas.openxmlformats.org/drawingml/2006/table">
            <a:tbl>
              <a:tblPr firstRow="1" firstCol="1" bandRow="1">
                <a:tableStyleId>{073A0DAA-6AF3-43AB-8588-CEC1D06C72B9}</a:tableStyleId>
              </a:tblPr>
              <a:tblGrid>
                <a:gridCol w="1371600">
                  <a:extLst>
                    <a:ext uri="{9D8B030D-6E8A-4147-A177-3AD203B41FA5}">
                      <a16:colId xmlns:a16="http://schemas.microsoft.com/office/drawing/2014/main" val="1180093023"/>
                    </a:ext>
                  </a:extLst>
                </a:gridCol>
                <a:gridCol w="1371600">
                  <a:extLst>
                    <a:ext uri="{9D8B030D-6E8A-4147-A177-3AD203B41FA5}">
                      <a16:colId xmlns:a16="http://schemas.microsoft.com/office/drawing/2014/main" val="278976974"/>
                    </a:ext>
                  </a:extLst>
                </a:gridCol>
                <a:gridCol w="1371600">
                  <a:extLst>
                    <a:ext uri="{9D8B030D-6E8A-4147-A177-3AD203B41FA5}">
                      <a16:colId xmlns:a16="http://schemas.microsoft.com/office/drawing/2014/main" val="1652014274"/>
                    </a:ext>
                  </a:extLst>
                </a:gridCol>
                <a:gridCol w="1371600">
                  <a:extLst>
                    <a:ext uri="{9D8B030D-6E8A-4147-A177-3AD203B41FA5}">
                      <a16:colId xmlns:a16="http://schemas.microsoft.com/office/drawing/2014/main" val="2602413505"/>
                    </a:ext>
                  </a:extLst>
                </a:gridCol>
                <a:gridCol w="1371600">
                  <a:extLst>
                    <a:ext uri="{9D8B030D-6E8A-4147-A177-3AD203B41FA5}">
                      <a16:colId xmlns:a16="http://schemas.microsoft.com/office/drawing/2014/main" val="2130546074"/>
                    </a:ext>
                  </a:extLst>
                </a:gridCol>
                <a:gridCol w="1371600">
                  <a:extLst>
                    <a:ext uri="{9D8B030D-6E8A-4147-A177-3AD203B41FA5}">
                      <a16:colId xmlns:a16="http://schemas.microsoft.com/office/drawing/2014/main" val="1168446796"/>
                    </a:ext>
                  </a:extLst>
                </a:gridCol>
              </a:tblGrid>
              <a:tr h="731520">
                <a:tc>
                  <a:txBody>
                    <a:bodyPr/>
                    <a:lstStyle/>
                    <a:p>
                      <a:endParaRPr lang="en-US" sz="1200">
                        <a:solidFill>
                          <a:schemeClr val="tx1"/>
                        </a:solidFill>
                        <a:latin typeface="Times New Roman" panose="02020603050405020304" pitchFamily="18" charset="0"/>
                        <a:cs typeface="Times New Roman" panose="02020603050405020304" pitchFamily="18" charset="0"/>
                      </a:endParaRPr>
                    </a:p>
                  </a:txBody>
                  <a:tcPr>
                    <a:solidFill>
                      <a:schemeClr val="bg1">
                        <a:lumMod val="95000"/>
                      </a:schemeClr>
                    </a:solidFill>
                  </a:tcPr>
                </a:tc>
                <a:tc>
                  <a:txBody>
                    <a:bodyPr/>
                    <a:lstStyle/>
                    <a:p>
                      <a:r>
                        <a:rPr lang="en-US" sz="1200">
                          <a:solidFill>
                            <a:schemeClr val="tx1"/>
                          </a:solidFill>
                          <a:latin typeface="Times New Roman" panose="02020603050405020304" pitchFamily="18" charset="0"/>
                          <a:cs typeface="Times New Roman" panose="02020603050405020304" pitchFamily="18" charset="0"/>
                        </a:rPr>
                        <a:t>Negligible</a:t>
                      </a:r>
                    </a:p>
                  </a:txBody>
                  <a:tcPr>
                    <a:solidFill>
                      <a:schemeClr val="bg1">
                        <a:lumMod val="95000"/>
                      </a:schemeClr>
                    </a:solidFill>
                  </a:tcPr>
                </a:tc>
                <a:tc>
                  <a:txBody>
                    <a:bodyPr/>
                    <a:lstStyle/>
                    <a:p>
                      <a:r>
                        <a:rPr lang="en-US" sz="1200">
                          <a:solidFill>
                            <a:schemeClr val="tx1"/>
                          </a:solidFill>
                          <a:latin typeface="Times New Roman" panose="02020603050405020304" pitchFamily="18" charset="0"/>
                          <a:cs typeface="Times New Roman" panose="02020603050405020304" pitchFamily="18" charset="0"/>
                        </a:rPr>
                        <a:t>Minor</a:t>
                      </a:r>
                    </a:p>
                  </a:txBody>
                  <a:tcPr>
                    <a:solidFill>
                      <a:schemeClr val="bg1">
                        <a:lumMod val="95000"/>
                      </a:schemeClr>
                    </a:solidFill>
                  </a:tcPr>
                </a:tc>
                <a:tc>
                  <a:txBody>
                    <a:bodyPr/>
                    <a:lstStyle/>
                    <a:p>
                      <a:r>
                        <a:rPr lang="en-US" sz="1200">
                          <a:solidFill>
                            <a:schemeClr val="tx1"/>
                          </a:solidFill>
                          <a:latin typeface="Times New Roman" panose="02020603050405020304" pitchFamily="18" charset="0"/>
                          <a:cs typeface="Times New Roman" panose="02020603050405020304" pitchFamily="18" charset="0"/>
                        </a:rPr>
                        <a:t>Moderate</a:t>
                      </a:r>
                    </a:p>
                  </a:txBody>
                  <a:tcPr>
                    <a:solidFill>
                      <a:schemeClr val="bg1">
                        <a:lumMod val="95000"/>
                      </a:schemeClr>
                    </a:solidFill>
                  </a:tcPr>
                </a:tc>
                <a:tc>
                  <a:txBody>
                    <a:bodyPr/>
                    <a:lstStyle/>
                    <a:p>
                      <a:r>
                        <a:rPr lang="en-US" sz="1200">
                          <a:solidFill>
                            <a:schemeClr val="tx1"/>
                          </a:solidFill>
                          <a:latin typeface="Times New Roman" panose="02020603050405020304" pitchFamily="18" charset="0"/>
                          <a:cs typeface="Times New Roman" panose="02020603050405020304" pitchFamily="18" charset="0"/>
                        </a:rPr>
                        <a:t>Significant</a:t>
                      </a:r>
                    </a:p>
                  </a:txBody>
                  <a:tcPr>
                    <a:solidFill>
                      <a:schemeClr val="bg1">
                        <a:lumMod val="95000"/>
                      </a:schemeClr>
                    </a:solidFill>
                  </a:tcPr>
                </a:tc>
                <a:tc>
                  <a:txBody>
                    <a:bodyPr/>
                    <a:lstStyle/>
                    <a:p>
                      <a:r>
                        <a:rPr lang="en-US" sz="1200">
                          <a:solidFill>
                            <a:schemeClr val="tx1"/>
                          </a:solidFill>
                          <a:latin typeface="Times New Roman" panose="02020603050405020304" pitchFamily="18" charset="0"/>
                          <a:cs typeface="Times New Roman" panose="02020603050405020304" pitchFamily="18" charset="0"/>
                        </a:rPr>
                        <a:t>Severe</a:t>
                      </a:r>
                    </a:p>
                  </a:txBody>
                  <a:tcPr>
                    <a:solidFill>
                      <a:schemeClr val="bg1">
                        <a:lumMod val="95000"/>
                      </a:schemeClr>
                    </a:solidFill>
                  </a:tcPr>
                </a:tc>
                <a:extLst>
                  <a:ext uri="{0D108BD9-81ED-4DB2-BD59-A6C34878D82A}">
                    <a16:rowId xmlns:a16="http://schemas.microsoft.com/office/drawing/2014/main" val="3523638398"/>
                  </a:ext>
                </a:extLst>
              </a:tr>
              <a:tr h="728003">
                <a:tc>
                  <a:txBody>
                    <a:bodyPr/>
                    <a:lstStyle/>
                    <a:p>
                      <a:r>
                        <a:rPr lang="en-US" sz="1200">
                          <a:solidFill>
                            <a:schemeClr val="tx1"/>
                          </a:solidFill>
                          <a:latin typeface="Times New Roman" panose="02020603050405020304" pitchFamily="18" charset="0"/>
                          <a:cs typeface="Times New Roman" panose="02020603050405020304" pitchFamily="18" charset="0"/>
                        </a:rPr>
                        <a:t>Very Likely</a:t>
                      </a:r>
                    </a:p>
                  </a:txBody>
                  <a:tcPr>
                    <a:solidFill>
                      <a:schemeClr val="bg1">
                        <a:lumMod val="95000"/>
                      </a:schemeClr>
                    </a:solidFill>
                  </a:tcPr>
                </a:tc>
                <a:tc>
                  <a:txBody>
                    <a:bodyPr/>
                    <a:lstStyle/>
                    <a:p>
                      <a:r>
                        <a:rPr lang="en-US" sz="1200">
                          <a:latin typeface="Times New Roman" panose="02020603050405020304" pitchFamily="18" charset="0"/>
                          <a:cs typeface="Times New Roman" panose="02020603050405020304" pitchFamily="18" charset="0"/>
                        </a:rPr>
                        <a:t>3D Printer Failure</a:t>
                      </a:r>
                    </a:p>
                  </a:txBody>
                  <a:tcPr>
                    <a:solidFill>
                      <a:schemeClr val="accent2"/>
                    </a:solidFill>
                  </a:tcPr>
                </a:tc>
                <a:tc>
                  <a:txBody>
                    <a:bodyPr/>
                    <a:lstStyle/>
                    <a:p>
                      <a:endParaRPr lang="en-US" sz="1200">
                        <a:latin typeface="Times New Roman" panose="02020603050405020304" pitchFamily="18" charset="0"/>
                        <a:cs typeface="Times New Roman" panose="02020603050405020304" pitchFamily="18" charset="0"/>
                      </a:endParaRPr>
                    </a:p>
                  </a:txBody>
                  <a:tcPr>
                    <a:solidFill>
                      <a:schemeClr val="accent2"/>
                    </a:solidFill>
                  </a:tcPr>
                </a:tc>
                <a:tc>
                  <a:txBody>
                    <a:bodyPr/>
                    <a:lstStyle/>
                    <a:p>
                      <a:endParaRPr lang="en-US" sz="1200">
                        <a:latin typeface="Times New Roman" panose="02020603050405020304" pitchFamily="18" charset="0"/>
                        <a:cs typeface="Times New Roman" panose="02020603050405020304" pitchFamily="18" charset="0"/>
                      </a:endParaRPr>
                    </a:p>
                  </a:txBody>
                  <a:tcPr>
                    <a:solidFill>
                      <a:schemeClr val="accent2"/>
                    </a:solidFill>
                  </a:tcPr>
                </a:tc>
                <a:tc>
                  <a:txBody>
                    <a:bodyPr/>
                    <a:lstStyle/>
                    <a:p>
                      <a:endParaRPr lang="en-US" sz="1200">
                        <a:latin typeface="Times New Roman" panose="02020603050405020304" pitchFamily="18" charset="0"/>
                        <a:cs typeface="Times New Roman" panose="02020603050405020304" pitchFamily="18" charset="0"/>
                      </a:endParaRPr>
                    </a:p>
                  </a:txBody>
                  <a:tcPr>
                    <a:solidFill>
                      <a:schemeClr val="accent6"/>
                    </a:solidFill>
                  </a:tcPr>
                </a:tc>
                <a:tc>
                  <a:txBody>
                    <a:bodyPr/>
                    <a:lstStyle/>
                    <a:p>
                      <a:pPr algn="ctr"/>
                      <a:endParaRPr lang="en-US" sz="1200">
                        <a:latin typeface="Times New Roman" panose="02020603050405020304" pitchFamily="18" charset="0"/>
                        <a:cs typeface="Times New Roman" panose="02020603050405020304" pitchFamily="18" charset="0"/>
                      </a:endParaRPr>
                    </a:p>
                  </a:txBody>
                  <a:tcPr>
                    <a:solidFill>
                      <a:schemeClr val="accent6"/>
                    </a:solidFill>
                  </a:tcPr>
                </a:tc>
                <a:extLst>
                  <a:ext uri="{0D108BD9-81ED-4DB2-BD59-A6C34878D82A}">
                    <a16:rowId xmlns:a16="http://schemas.microsoft.com/office/drawing/2014/main" val="1670634098"/>
                  </a:ext>
                </a:extLst>
              </a:tr>
              <a:tr h="731520">
                <a:tc>
                  <a:txBody>
                    <a:bodyPr/>
                    <a:lstStyle/>
                    <a:p>
                      <a:r>
                        <a:rPr lang="en-US" sz="1200">
                          <a:solidFill>
                            <a:schemeClr val="tx1"/>
                          </a:solidFill>
                          <a:latin typeface="Times New Roman" panose="02020603050405020304" pitchFamily="18" charset="0"/>
                          <a:cs typeface="Times New Roman" panose="02020603050405020304" pitchFamily="18" charset="0"/>
                        </a:rPr>
                        <a:t>Likely</a:t>
                      </a:r>
                    </a:p>
                  </a:txBody>
                  <a:tcPr>
                    <a:solidFill>
                      <a:schemeClr val="bg1">
                        <a:lumMod val="95000"/>
                      </a:schemeClr>
                    </a:solidFill>
                  </a:tcPr>
                </a:tc>
                <a:tc>
                  <a:txBody>
                    <a:bodyPr/>
                    <a:lstStyle/>
                    <a:p>
                      <a:endParaRPr lang="en-US" sz="1200">
                        <a:latin typeface="Times New Roman" panose="02020603050405020304" pitchFamily="18" charset="0"/>
                        <a:cs typeface="Times New Roman" panose="02020603050405020304" pitchFamily="18" charset="0"/>
                      </a:endParaRPr>
                    </a:p>
                  </a:txBody>
                  <a:tcPr>
                    <a:solidFill>
                      <a:srgbClr val="FFFF00"/>
                    </a:solidFill>
                  </a:tcPr>
                </a:tc>
                <a:tc>
                  <a:txBody>
                    <a:bodyPr/>
                    <a:lstStyle/>
                    <a:p>
                      <a:endParaRPr lang="en-US" sz="1200">
                        <a:latin typeface="Times New Roman" panose="02020603050405020304" pitchFamily="18" charset="0"/>
                        <a:cs typeface="Times New Roman" panose="02020603050405020304" pitchFamily="18" charset="0"/>
                      </a:endParaRPr>
                    </a:p>
                  </a:txBody>
                  <a:tcPr>
                    <a:solidFill>
                      <a:srgbClr val="FFFF00"/>
                    </a:solidFill>
                  </a:tcPr>
                </a:tc>
                <a:tc>
                  <a:txBody>
                    <a:bodyPr/>
                    <a:lstStyle/>
                    <a:p>
                      <a:endParaRPr lang="en-US" sz="1200">
                        <a:latin typeface="Times New Roman" panose="02020603050405020304" pitchFamily="18" charset="0"/>
                        <a:cs typeface="Times New Roman" panose="02020603050405020304" pitchFamily="18" charset="0"/>
                      </a:endParaRPr>
                    </a:p>
                  </a:txBody>
                  <a:tcPr>
                    <a:solidFill>
                      <a:schemeClr val="accent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latin typeface="Times New Roman" panose="02020603050405020304" pitchFamily="18" charset="0"/>
                          <a:cs typeface="Times New Roman" panose="02020603050405020304" pitchFamily="18" charset="0"/>
                        </a:rPr>
                        <a:t>Server/Networking Issues</a:t>
                      </a:r>
                    </a:p>
                    <a:p>
                      <a:endParaRPr lang="en-US" sz="1200">
                        <a:latin typeface="Times New Roman" panose="02020603050405020304" pitchFamily="18" charset="0"/>
                        <a:cs typeface="Times New Roman" panose="02020603050405020304" pitchFamily="18" charset="0"/>
                      </a:endParaRPr>
                    </a:p>
                  </a:txBody>
                  <a:tcPr>
                    <a:solidFill>
                      <a:schemeClr val="accent2"/>
                    </a:solidFill>
                  </a:tcPr>
                </a:tc>
                <a:tc>
                  <a:txBody>
                    <a:bodyPr/>
                    <a:lstStyle/>
                    <a:p>
                      <a:endParaRPr lang="en-US" sz="1200">
                        <a:latin typeface="Times New Roman" panose="02020603050405020304" pitchFamily="18" charset="0"/>
                        <a:cs typeface="Times New Roman" panose="02020603050405020304" pitchFamily="18" charset="0"/>
                      </a:endParaRPr>
                    </a:p>
                  </a:txBody>
                  <a:tcPr>
                    <a:solidFill>
                      <a:schemeClr val="accent6"/>
                    </a:solidFill>
                  </a:tcPr>
                </a:tc>
                <a:extLst>
                  <a:ext uri="{0D108BD9-81ED-4DB2-BD59-A6C34878D82A}">
                    <a16:rowId xmlns:a16="http://schemas.microsoft.com/office/drawing/2014/main" val="4174471688"/>
                  </a:ext>
                </a:extLst>
              </a:tr>
              <a:tr h="731520">
                <a:tc>
                  <a:txBody>
                    <a:bodyPr/>
                    <a:lstStyle/>
                    <a:p>
                      <a:r>
                        <a:rPr lang="en-US" sz="1200">
                          <a:solidFill>
                            <a:schemeClr val="tx1"/>
                          </a:solidFill>
                          <a:latin typeface="Times New Roman" panose="02020603050405020304" pitchFamily="18" charset="0"/>
                          <a:cs typeface="Times New Roman" panose="02020603050405020304" pitchFamily="18" charset="0"/>
                        </a:rPr>
                        <a:t>Possible</a:t>
                      </a:r>
                    </a:p>
                  </a:txBody>
                  <a:tcP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latin typeface="Times New Roman" panose="02020603050405020304" pitchFamily="18" charset="0"/>
                          <a:cs typeface="Times New Roman" panose="02020603050405020304" pitchFamily="18" charset="0"/>
                        </a:rPr>
                        <a:t>Motor Failure</a:t>
                      </a:r>
                    </a:p>
                  </a:txBody>
                  <a:tcPr>
                    <a:solidFill>
                      <a:srgbClr val="00B05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latin typeface="Times New Roman" panose="02020603050405020304" pitchFamily="18" charset="0"/>
                          <a:cs typeface="Times New Roman" panose="02020603050405020304" pitchFamily="18" charset="0"/>
                        </a:rPr>
                        <a:t>Selected Parts are Unavailable</a:t>
                      </a:r>
                    </a:p>
                    <a:p>
                      <a:endParaRPr lang="en-US" sz="1200">
                        <a:latin typeface="Times New Roman" panose="02020603050405020304" pitchFamily="18" charset="0"/>
                        <a:cs typeface="Times New Roman" panose="02020603050405020304" pitchFamily="18" charset="0"/>
                      </a:endParaRPr>
                    </a:p>
                  </a:txBody>
                  <a:tcPr>
                    <a:solidFill>
                      <a:srgbClr val="FFFF00"/>
                    </a:solidFill>
                  </a:tcPr>
                </a:tc>
                <a:tc>
                  <a:txBody>
                    <a:bodyPr/>
                    <a:lstStyle/>
                    <a:p>
                      <a:r>
                        <a:rPr lang="en-US" sz="1200">
                          <a:latin typeface="Times New Roman" panose="02020603050405020304" pitchFamily="18" charset="0"/>
                          <a:cs typeface="Times New Roman" panose="02020603050405020304" pitchFamily="18" charset="0"/>
                        </a:rPr>
                        <a:t>Broken Parts/Screens</a:t>
                      </a:r>
                    </a:p>
                  </a:txBody>
                  <a:tcPr>
                    <a:solidFill>
                      <a:srgbClr val="FFFF00"/>
                    </a:solidFill>
                  </a:tcPr>
                </a:tc>
                <a:tc>
                  <a:txBody>
                    <a:bodyPr/>
                    <a:lstStyle/>
                    <a:p>
                      <a:endParaRPr lang="en-US" sz="1200">
                        <a:latin typeface="Times New Roman" panose="02020603050405020304" pitchFamily="18" charset="0"/>
                        <a:cs typeface="Times New Roman" panose="02020603050405020304" pitchFamily="18" charset="0"/>
                      </a:endParaRPr>
                    </a:p>
                  </a:txBody>
                  <a:tcPr>
                    <a:solidFill>
                      <a:schemeClr val="accent2"/>
                    </a:solidFill>
                  </a:tcPr>
                </a:tc>
                <a:tc>
                  <a:txBody>
                    <a:bodyPr/>
                    <a:lstStyle/>
                    <a:p>
                      <a:endParaRPr lang="en-US" sz="1200">
                        <a:latin typeface="Times New Roman" panose="02020603050405020304" pitchFamily="18" charset="0"/>
                        <a:cs typeface="Times New Roman" panose="02020603050405020304" pitchFamily="18" charset="0"/>
                      </a:endParaRPr>
                    </a:p>
                  </a:txBody>
                  <a:tcPr>
                    <a:solidFill>
                      <a:schemeClr val="accent2"/>
                    </a:solidFill>
                  </a:tcPr>
                </a:tc>
                <a:extLst>
                  <a:ext uri="{0D108BD9-81ED-4DB2-BD59-A6C34878D82A}">
                    <a16:rowId xmlns:a16="http://schemas.microsoft.com/office/drawing/2014/main" val="1738767512"/>
                  </a:ext>
                </a:extLst>
              </a:tr>
              <a:tr h="731520">
                <a:tc>
                  <a:txBody>
                    <a:bodyPr/>
                    <a:lstStyle/>
                    <a:p>
                      <a:r>
                        <a:rPr lang="en-US" sz="1200">
                          <a:solidFill>
                            <a:schemeClr val="tx1"/>
                          </a:solidFill>
                          <a:latin typeface="Times New Roman" panose="02020603050405020304" pitchFamily="18" charset="0"/>
                          <a:cs typeface="Times New Roman" panose="02020603050405020304" pitchFamily="18" charset="0"/>
                        </a:rPr>
                        <a:t>Unlikely</a:t>
                      </a:r>
                    </a:p>
                  </a:txBody>
                  <a:tcPr>
                    <a:solidFill>
                      <a:schemeClr val="bg1">
                        <a:lumMod val="95000"/>
                      </a:schemeClr>
                    </a:solidFill>
                  </a:tcPr>
                </a:tc>
                <a:tc>
                  <a:txBody>
                    <a:bodyPr/>
                    <a:lstStyle/>
                    <a:p>
                      <a:endParaRPr lang="en-US" sz="1200">
                        <a:latin typeface="Times New Roman" panose="02020603050405020304" pitchFamily="18" charset="0"/>
                        <a:cs typeface="Times New Roman" panose="02020603050405020304" pitchFamily="18" charset="0"/>
                      </a:endParaRPr>
                    </a:p>
                  </a:txBody>
                  <a:tcPr>
                    <a:solidFill>
                      <a:srgbClr val="92D050"/>
                    </a:solidFill>
                  </a:tcPr>
                </a:tc>
                <a:tc>
                  <a:txBody>
                    <a:bodyPr/>
                    <a:lstStyle/>
                    <a:p>
                      <a:endParaRPr lang="en-US" sz="1200">
                        <a:latin typeface="Times New Roman" panose="02020603050405020304" pitchFamily="18" charset="0"/>
                        <a:cs typeface="Times New Roman" panose="02020603050405020304" pitchFamily="18" charset="0"/>
                      </a:endParaRPr>
                    </a:p>
                  </a:txBody>
                  <a:tcPr>
                    <a:solidFill>
                      <a:srgbClr val="00B050"/>
                    </a:solidFill>
                  </a:tcPr>
                </a:tc>
                <a:tc>
                  <a:txBody>
                    <a:bodyPr/>
                    <a:lstStyle/>
                    <a:p>
                      <a:endParaRPr lang="en-US" sz="1200">
                        <a:latin typeface="Times New Roman" panose="02020603050405020304" pitchFamily="18" charset="0"/>
                        <a:cs typeface="Times New Roman" panose="02020603050405020304" pitchFamily="18" charset="0"/>
                      </a:endParaRPr>
                    </a:p>
                  </a:txBody>
                  <a:tcPr>
                    <a:solidFill>
                      <a:srgbClr val="FFFF00"/>
                    </a:solidFill>
                  </a:tcPr>
                </a:tc>
                <a:tc>
                  <a:txBody>
                    <a:bodyPr/>
                    <a:lstStyle/>
                    <a:p>
                      <a:r>
                        <a:rPr lang="en-US" sz="1200">
                          <a:latin typeface="Times New Roman" panose="02020603050405020304" pitchFamily="18" charset="0"/>
                          <a:cs typeface="Times New Roman" panose="02020603050405020304" pitchFamily="18" charset="0"/>
                        </a:rPr>
                        <a:t>Design Does Not Meet Specification</a:t>
                      </a:r>
                    </a:p>
                  </a:txBody>
                  <a:tcPr>
                    <a:solidFill>
                      <a:srgbClr val="FFFF00"/>
                    </a:solidFill>
                  </a:tcPr>
                </a:tc>
                <a:tc>
                  <a:txBody>
                    <a:bodyPr/>
                    <a:lstStyle/>
                    <a:p>
                      <a:endParaRPr lang="en-US" sz="1200">
                        <a:latin typeface="Times New Roman" panose="02020603050405020304" pitchFamily="18" charset="0"/>
                        <a:cs typeface="Times New Roman" panose="02020603050405020304" pitchFamily="18" charset="0"/>
                      </a:endParaRPr>
                    </a:p>
                  </a:txBody>
                  <a:tcPr>
                    <a:solidFill>
                      <a:schemeClr val="accent2"/>
                    </a:solidFill>
                  </a:tcPr>
                </a:tc>
                <a:extLst>
                  <a:ext uri="{0D108BD9-81ED-4DB2-BD59-A6C34878D82A}">
                    <a16:rowId xmlns:a16="http://schemas.microsoft.com/office/drawing/2014/main" val="429909161"/>
                  </a:ext>
                </a:extLst>
              </a:tr>
              <a:tr h="731520">
                <a:tc>
                  <a:txBody>
                    <a:bodyPr/>
                    <a:lstStyle/>
                    <a:p>
                      <a:r>
                        <a:rPr lang="en-US" sz="1200">
                          <a:solidFill>
                            <a:schemeClr val="tx1"/>
                          </a:solidFill>
                          <a:latin typeface="Times New Roman" panose="02020603050405020304" pitchFamily="18" charset="0"/>
                          <a:cs typeface="Times New Roman" panose="02020603050405020304" pitchFamily="18" charset="0"/>
                        </a:rPr>
                        <a:t>Very Unlikely</a:t>
                      </a:r>
                    </a:p>
                  </a:txBody>
                  <a:tcPr>
                    <a:solidFill>
                      <a:schemeClr val="bg1">
                        <a:lumMod val="95000"/>
                      </a:schemeClr>
                    </a:solidFill>
                  </a:tcPr>
                </a:tc>
                <a:tc>
                  <a:txBody>
                    <a:bodyPr/>
                    <a:lstStyle/>
                    <a:p>
                      <a:endParaRPr lang="en-US" sz="1200">
                        <a:latin typeface="Times New Roman" panose="02020603050405020304" pitchFamily="18" charset="0"/>
                        <a:cs typeface="Times New Roman" panose="02020603050405020304" pitchFamily="18" charset="0"/>
                      </a:endParaRPr>
                    </a:p>
                  </a:txBody>
                  <a:tcPr>
                    <a:solidFill>
                      <a:srgbClr val="92D050"/>
                    </a:solidFill>
                  </a:tcPr>
                </a:tc>
                <a:tc>
                  <a:txBody>
                    <a:bodyPr/>
                    <a:lstStyle/>
                    <a:p>
                      <a:endParaRPr lang="en-US" sz="1200">
                        <a:latin typeface="Times New Roman" panose="02020603050405020304" pitchFamily="18" charset="0"/>
                        <a:cs typeface="Times New Roman" panose="02020603050405020304" pitchFamily="18" charset="0"/>
                      </a:endParaRPr>
                    </a:p>
                  </a:txBody>
                  <a:tcPr>
                    <a:solidFill>
                      <a:srgbClr val="92D050"/>
                    </a:solidFill>
                  </a:tcPr>
                </a:tc>
                <a:tc>
                  <a:txBody>
                    <a:bodyPr/>
                    <a:lstStyle/>
                    <a:p>
                      <a:endParaRPr lang="en-US" sz="1200">
                        <a:latin typeface="Times New Roman" panose="02020603050405020304" pitchFamily="18" charset="0"/>
                        <a:cs typeface="Times New Roman" panose="02020603050405020304" pitchFamily="18" charset="0"/>
                      </a:endParaRPr>
                    </a:p>
                  </a:txBody>
                  <a:tcPr>
                    <a:solidFill>
                      <a:srgbClr val="00B050"/>
                    </a:solidFill>
                  </a:tcPr>
                </a:tc>
                <a:tc>
                  <a:txBody>
                    <a:bodyPr/>
                    <a:lstStyle/>
                    <a:p>
                      <a:endParaRPr lang="en-US" sz="1200">
                        <a:latin typeface="Times New Roman" panose="02020603050405020304" pitchFamily="18" charset="0"/>
                        <a:cs typeface="Times New Roman" panose="02020603050405020304" pitchFamily="18" charset="0"/>
                      </a:endParaRPr>
                    </a:p>
                  </a:txBody>
                  <a:tcPr>
                    <a:solidFill>
                      <a:srgbClr val="FFFF00"/>
                    </a:solidFill>
                  </a:tcPr>
                </a:tc>
                <a:tc>
                  <a:txBody>
                    <a:bodyPr/>
                    <a:lstStyle/>
                    <a:p>
                      <a:endParaRPr lang="en-US" sz="1200">
                        <a:latin typeface="Times New Roman" panose="02020603050405020304" pitchFamily="18" charset="0"/>
                        <a:cs typeface="Times New Roman" panose="02020603050405020304" pitchFamily="18" charset="0"/>
                      </a:endParaRPr>
                    </a:p>
                  </a:txBody>
                  <a:tcPr>
                    <a:solidFill>
                      <a:schemeClr val="accent2"/>
                    </a:solidFill>
                  </a:tcPr>
                </a:tc>
                <a:extLst>
                  <a:ext uri="{0D108BD9-81ED-4DB2-BD59-A6C34878D82A}">
                    <a16:rowId xmlns:a16="http://schemas.microsoft.com/office/drawing/2014/main" val="3271740380"/>
                  </a:ext>
                </a:extLst>
              </a:tr>
            </a:tbl>
          </a:graphicData>
        </a:graphic>
      </p:graphicFrame>
      <p:sp>
        <p:nvSpPr>
          <p:cNvPr id="5" name="TextBox 4">
            <a:extLst>
              <a:ext uri="{FF2B5EF4-FFF2-40B4-BE49-F238E27FC236}">
                <a16:creationId xmlns:a16="http://schemas.microsoft.com/office/drawing/2014/main" id="{BB4B6203-3402-0CE6-BC0F-7778692FE2C5}"/>
              </a:ext>
            </a:extLst>
          </p:cNvPr>
          <p:cNvSpPr txBox="1"/>
          <p:nvPr/>
        </p:nvSpPr>
        <p:spPr>
          <a:xfrm>
            <a:off x="3429000" y="1179314"/>
            <a:ext cx="2286000" cy="369332"/>
          </a:xfrm>
          <a:prstGeom prst="rect">
            <a:avLst/>
          </a:prstGeom>
          <a:noFill/>
        </p:spPr>
        <p:txBody>
          <a:bodyPr wrap="square" rtlCol="0">
            <a:spAutoFit/>
          </a:bodyPr>
          <a:lstStyle/>
          <a:p>
            <a:pPr algn="ctr"/>
            <a:r>
              <a:rPr lang="en-US">
                <a:latin typeface="Times New Roman" panose="02020603050405020304" pitchFamily="18" charset="0"/>
                <a:cs typeface="Times New Roman" panose="02020603050405020304" pitchFamily="18" charset="0"/>
              </a:rPr>
              <a:t>Impact</a:t>
            </a:r>
          </a:p>
        </p:txBody>
      </p:sp>
      <p:sp>
        <p:nvSpPr>
          <p:cNvPr id="6" name="TextBox 5">
            <a:extLst>
              <a:ext uri="{FF2B5EF4-FFF2-40B4-BE49-F238E27FC236}">
                <a16:creationId xmlns:a16="http://schemas.microsoft.com/office/drawing/2014/main" id="{90E7559E-C4EB-50B6-C133-BA8DE5709ED2}"/>
              </a:ext>
            </a:extLst>
          </p:cNvPr>
          <p:cNvSpPr txBox="1"/>
          <p:nvPr/>
        </p:nvSpPr>
        <p:spPr>
          <a:xfrm rot="16200000">
            <a:off x="-703393" y="3518654"/>
            <a:ext cx="2051570" cy="369332"/>
          </a:xfrm>
          <a:prstGeom prst="rect">
            <a:avLst/>
          </a:prstGeom>
          <a:noFill/>
        </p:spPr>
        <p:txBody>
          <a:bodyPr wrap="square" rtlCol="0">
            <a:spAutoFit/>
          </a:bodyPr>
          <a:lstStyle/>
          <a:p>
            <a:pPr algn="ctr"/>
            <a:r>
              <a:rPr lang="en-US">
                <a:latin typeface="Times New Roman" panose="02020603050405020304" pitchFamily="18" charset="0"/>
                <a:cs typeface="Times New Roman" panose="02020603050405020304" pitchFamily="18" charset="0"/>
              </a:rPr>
              <a:t>Likelihood</a:t>
            </a:r>
          </a:p>
        </p:txBody>
      </p:sp>
      <p:sp>
        <p:nvSpPr>
          <p:cNvPr id="7" name="TextBox 6">
            <a:extLst>
              <a:ext uri="{FF2B5EF4-FFF2-40B4-BE49-F238E27FC236}">
                <a16:creationId xmlns:a16="http://schemas.microsoft.com/office/drawing/2014/main" id="{A4B70215-5140-038D-B734-C4D70E5A01CF}"/>
              </a:ext>
            </a:extLst>
          </p:cNvPr>
          <p:cNvSpPr txBox="1"/>
          <p:nvPr/>
        </p:nvSpPr>
        <p:spPr>
          <a:xfrm>
            <a:off x="7924800" y="6462164"/>
            <a:ext cx="1219200" cy="738664"/>
          </a:xfrm>
          <a:prstGeom prst="rect">
            <a:avLst/>
          </a:prstGeom>
          <a:noFill/>
        </p:spPr>
        <p:txBody>
          <a:bodyPr wrap="square" rtlCol="0">
            <a:spAutoFit/>
          </a:bodyPr>
          <a:lstStyle/>
          <a:p>
            <a:r>
              <a:rPr lang="en-US" sz="1050"/>
              <a:t>Stephen Fransen</a:t>
            </a:r>
          </a:p>
          <a:p>
            <a:r>
              <a:rPr lang="en-US" sz="1050"/>
              <a:t>2/2/2023</a:t>
            </a:r>
          </a:p>
          <a:p>
            <a:endParaRPr lang="en-US" sz="1050"/>
          </a:p>
          <a:p>
            <a:r>
              <a:rPr lang="en-US" sz="1050"/>
              <a:t> </a:t>
            </a:r>
          </a:p>
        </p:txBody>
      </p:sp>
    </p:spTree>
    <p:extLst>
      <p:ext uri="{BB962C8B-B14F-4D97-AF65-F5344CB8AC3E}">
        <p14:creationId xmlns:p14="http://schemas.microsoft.com/office/powerpoint/2010/main" val="136751489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200379"/>
            <a:ext cx="7315200" cy="849244"/>
          </a:xfrm>
        </p:spPr>
        <p:txBody>
          <a:bodyPr/>
          <a:lstStyle/>
          <a:p>
            <a:pPr algn="ctr"/>
            <a:r>
              <a:rPr lang="en-US" sz="3200">
                <a:latin typeface="Times New Roman" panose="02020603050405020304" pitchFamily="18" charset="0"/>
                <a:cs typeface="Times New Roman" panose="02020603050405020304" pitchFamily="18" charset="0"/>
              </a:rPr>
              <a:t>Hazard Analysis</a:t>
            </a:r>
          </a:p>
        </p:txBody>
      </p:sp>
      <p:sp>
        <p:nvSpPr>
          <p:cNvPr id="8" name="Content Placeholder 7"/>
          <p:cNvSpPr>
            <a:spLocks noGrp="1"/>
          </p:cNvSpPr>
          <p:nvPr>
            <p:ph idx="1"/>
          </p:nvPr>
        </p:nvSpPr>
        <p:spPr>
          <a:xfrm>
            <a:off x="322392" y="1219200"/>
            <a:ext cx="8499216" cy="4993744"/>
          </a:xfrm>
        </p:spPr>
        <p:txBody>
          <a:bodyPr numCol="1">
            <a:normAutofit/>
          </a:bodyPr>
          <a:lstStyle/>
          <a:p>
            <a:pPr marL="0" indent="0">
              <a:spcBef>
                <a:spcPts val="200"/>
              </a:spcBef>
              <a:spcAft>
                <a:spcPts val="300"/>
              </a:spcAft>
              <a:buNone/>
            </a:pPr>
            <a:r>
              <a:rPr lang="en-US" sz="1800" b="1">
                <a:latin typeface="Times New Roman" panose="02020603050405020304" pitchFamily="18" charset="0"/>
                <a:cs typeface="Times New Roman" panose="02020603050405020304" pitchFamily="18" charset="0"/>
              </a:rPr>
              <a:t>Wrong Drug Dosage:</a:t>
            </a:r>
            <a:r>
              <a:rPr lang="en-US" sz="2000" b="1">
                <a:latin typeface="Times New Roman" panose="02020603050405020304" pitchFamily="18" charset="0"/>
                <a:cs typeface="Times New Roman" panose="02020603050405020304" pitchFamily="18" charset="0"/>
              </a:rPr>
              <a:t> </a:t>
            </a:r>
            <a:r>
              <a:rPr lang="en-US" sz="1800">
                <a:latin typeface="Times New Roman" panose="02020603050405020304" pitchFamily="18" charset="0"/>
                <a:cs typeface="Times New Roman" panose="02020603050405020304" pitchFamily="18" charset="0"/>
              </a:rPr>
              <a:t>Smart pill boxes may have inaccurate dosages if users forget to double-check their input or if the machine malfunctions</a:t>
            </a:r>
          </a:p>
          <a:p>
            <a:pPr marL="0" indent="0">
              <a:spcBef>
                <a:spcPts val="200"/>
              </a:spcBef>
              <a:spcAft>
                <a:spcPts val="300"/>
              </a:spcAft>
              <a:buNone/>
            </a:pPr>
            <a:endParaRPr lang="en-US" sz="2000">
              <a:latin typeface="Times New Roman" panose="02020603050405020304" pitchFamily="18" charset="0"/>
              <a:cs typeface="Times New Roman" panose="02020603050405020304" pitchFamily="18" charset="0"/>
            </a:endParaRPr>
          </a:p>
          <a:p>
            <a:pPr marL="0" indent="0">
              <a:spcBef>
                <a:spcPts val="200"/>
              </a:spcBef>
              <a:spcAft>
                <a:spcPts val="300"/>
              </a:spcAft>
              <a:buNone/>
            </a:pPr>
            <a:r>
              <a:rPr lang="en-US" sz="1800">
                <a:latin typeface="Times New Roman" panose="02020603050405020304" pitchFamily="18" charset="0"/>
                <a:cs typeface="Times New Roman" panose="02020603050405020304" pitchFamily="18" charset="0"/>
              </a:rPr>
              <a:t>Mitigation Strategy: </a:t>
            </a:r>
          </a:p>
          <a:p>
            <a:pPr marL="0" indent="0">
              <a:spcBef>
                <a:spcPts val="200"/>
              </a:spcBef>
              <a:spcAft>
                <a:spcPts val="300"/>
              </a:spcAft>
              <a:buNone/>
            </a:pPr>
            <a:r>
              <a:rPr lang="en-US" sz="1800">
                <a:latin typeface="Times New Roman" panose="02020603050405020304" pitchFamily="18" charset="0"/>
                <a:cs typeface="Times New Roman" panose="02020603050405020304" pitchFamily="18" charset="0"/>
              </a:rPr>
              <a:t>Keep and display a record of all medications taken and dosages.</a:t>
            </a:r>
          </a:p>
          <a:p>
            <a:pPr marL="0" indent="0">
              <a:spcBef>
                <a:spcPts val="200"/>
              </a:spcBef>
              <a:spcAft>
                <a:spcPts val="300"/>
              </a:spcAft>
              <a:buNone/>
            </a:pPr>
            <a:endParaRPr lang="en-US" sz="1800">
              <a:latin typeface="Times New Roman" panose="02020603050405020304" pitchFamily="18" charset="0"/>
              <a:cs typeface="Times New Roman" panose="02020603050405020304" pitchFamily="18" charset="0"/>
            </a:endParaRPr>
          </a:p>
          <a:p>
            <a:pPr marL="0" indent="0">
              <a:spcBef>
                <a:spcPts val="200"/>
              </a:spcBef>
              <a:spcAft>
                <a:spcPts val="300"/>
              </a:spcAft>
              <a:buNone/>
            </a:pPr>
            <a:r>
              <a:rPr lang="en-US" sz="1800" b="1">
                <a:latin typeface="Times New Roman" panose="02020603050405020304" pitchFamily="18" charset="0"/>
                <a:cs typeface="Times New Roman" panose="02020603050405020304" pitchFamily="18" charset="0"/>
              </a:rPr>
              <a:t>Malfunctioning: </a:t>
            </a:r>
            <a:r>
              <a:rPr lang="en-US" sz="1800">
                <a:latin typeface="Times New Roman" panose="02020603050405020304" pitchFamily="18" charset="0"/>
                <a:cs typeface="Times New Roman" panose="02020603050405020304" pitchFamily="18" charset="0"/>
              </a:rPr>
              <a:t>The smart pill box may malfunction due to programming errors, hardware issues, or power outages, leading to incorrect prescriptions being dispensed.</a:t>
            </a:r>
          </a:p>
          <a:p>
            <a:pPr marL="0" indent="0">
              <a:spcBef>
                <a:spcPts val="200"/>
              </a:spcBef>
              <a:spcAft>
                <a:spcPts val="300"/>
              </a:spcAft>
              <a:buNone/>
            </a:pPr>
            <a:endParaRPr lang="en-US" sz="1800">
              <a:latin typeface="Times New Roman" panose="02020603050405020304" pitchFamily="18" charset="0"/>
              <a:cs typeface="Times New Roman" panose="02020603050405020304" pitchFamily="18" charset="0"/>
            </a:endParaRPr>
          </a:p>
          <a:p>
            <a:pPr marL="0" indent="0">
              <a:spcBef>
                <a:spcPts val="200"/>
              </a:spcBef>
              <a:spcAft>
                <a:spcPts val="300"/>
              </a:spcAft>
              <a:buNone/>
            </a:pPr>
            <a:r>
              <a:rPr lang="en-US" sz="1800">
                <a:latin typeface="Times New Roman" panose="02020603050405020304" pitchFamily="18" charset="0"/>
                <a:cs typeface="Times New Roman" panose="02020603050405020304" pitchFamily="18" charset="0"/>
              </a:rPr>
              <a:t>Mitigation Strategy:</a:t>
            </a:r>
          </a:p>
          <a:p>
            <a:pPr marL="0" indent="0">
              <a:spcBef>
                <a:spcPts val="200"/>
              </a:spcBef>
              <a:spcAft>
                <a:spcPts val="300"/>
              </a:spcAft>
              <a:buNone/>
            </a:pPr>
            <a:r>
              <a:rPr lang="en-US" sz="1800">
                <a:latin typeface="Times New Roman" panose="02020603050405020304" pitchFamily="18" charset="0"/>
                <a:cs typeface="Times New Roman" panose="02020603050405020304" pitchFamily="18" charset="0"/>
              </a:rPr>
              <a:t>Regularly check and maintain the device to ensure it is functioning properly. Implement a redundancy system that can detect any errors and alert the user.</a:t>
            </a:r>
          </a:p>
          <a:p>
            <a:pPr marL="0" indent="0">
              <a:spcBef>
                <a:spcPts val="200"/>
              </a:spcBef>
              <a:spcAft>
                <a:spcPts val="300"/>
              </a:spcAft>
              <a:buNone/>
            </a:pPr>
            <a:endParaRPr lang="en-US" sz="1800">
              <a:latin typeface="Times New Roman" panose="02020603050405020304" pitchFamily="18" charset="0"/>
              <a:cs typeface="Times New Roman" panose="02020603050405020304" pitchFamily="18" charset="0"/>
            </a:endParaRPr>
          </a:p>
          <a:p>
            <a:pPr>
              <a:spcBef>
                <a:spcPts val="200"/>
              </a:spcBef>
              <a:spcAft>
                <a:spcPts val="300"/>
              </a:spcAft>
            </a:pPr>
            <a:endParaRPr lang="en-US" sz="2000">
              <a:latin typeface="Times New Roman" panose="02020603050405020304" pitchFamily="18" charset="0"/>
              <a:cs typeface="Times New Roman" panose="02020603050405020304" pitchFamily="18" charset="0"/>
            </a:endParaRPr>
          </a:p>
          <a:p>
            <a:pPr>
              <a:spcBef>
                <a:spcPts val="200"/>
              </a:spcBef>
              <a:spcAft>
                <a:spcPts val="300"/>
              </a:spcAft>
            </a:pPr>
            <a:endParaRPr lang="en-US" sz="2000">
              <a:latin typeface="Times New Roman" panose="02020603050405020304" pitchFamily="18" charset="0"/>
              <a:cs typeface="Times New Roman" panose="02020603050405020304" pitchFamily="18" charset="0"/>
            </a:endParaRPr>
          </a:p>
          <a:p>
            <a:pPr>
              <a:spcBef>
                <a:spcPts val="200"/>
              </a:spcBef>
              <a:spcAft>
                <a:spcPts val="300"/>
              </a:spcAft>
            </a:pPr>
            <a:endParaRPr lang="en-US" sz="2000">
              <a:latin typeface="Times New Roman" panose="02020603050405020304" pitchFamily="18" charset="0"/>
              <a:cs typeface="Times New Roman" panose="02020603050405020304" pitchFamily="18" charset="0"/>
            </a:endParaRPr>
          </a:p>
          <a:p>
            <a:pPr marL="0" indent="0">
              <a:buNone/>
            </a:pPr>
            <a:endParaRPr lang="en-US" sz="2000">
              <a:latin typeface="Times New Roman" panose="02020603050405020304" pitchFamily="18" charset="0"/>
              <a:cs typeface="Times New Roman" panose="02020603050405020304" pitchFamily="18" charset="0"/>
            </a:endParaRPr>
          </a:p>
          <a:p>
            <a:endParaRPr lang="en-US" sz="2000">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9910561B-9879-25B4-23FB-544C19438EA8}"/>
              </a:ext>
            </a:extLst>
          </p:cNvPr>
          <p:cNvSpPr/>
          <p:nvPr/>
        </p:nvSpPr>
        <p:spPr>
          <a:xfrm>
            <a:off x="6019800" y="6526696"/>
            <a:ext cx="3124200" cy="304800"/>
          </a:xfrm>
          <a:prstGeom prst="rect">
            <a:avLst/>
          </a:prstGeom>
          <a:solidFill>
            <a:srgbClr val="5050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8077200" y="6462164"/>
            <a:ext cx="1066800" cy="738664"/>
          </a:xfrm>
          <a:prstGeom prst="rect">
            <a:avLst/>
          </a:prstGeom>
          <a:noFill/>
        </p:spPr>
        <p:txBody>
          <a:bodyPr wrap="square" rtlCol="0">
            <a:spAutoFit/>
          </a:bodyPr>
          <a:lstStyle/>
          <a:p>
            <a:r>
              <a:rPr lang="en-US" sz="1050" err="1"/>
              <a:t>Zarek</a:t>
            </a:r>
            <a:r>
              <a:rPr lang="en-US" sz="1050"/>
              <a:t> </a:t>
            </a:r>
            <a:r>
              <a:rPr lang="en-US" sz="1050" err="1"/>
              <a:t>Rooker</a:t>
            </a:r>
            <a:endParaRPr lang="en-US" sz="1050"/>
          </a:p>
          <a:p>
            <a:r>
              <a:rPr lang="en-US" sz="1050"/>
              <a:t>2/2/2023</a:t>
            </a:r>
          </a:p>
          <a:p>
            <a:endParaRPr lang="en-US" sz="1050"/>
          </a:p>
          <a:p>
            <a:r>
              <a:rPr lang="en-US" sz="1050"/>
              <a:t> </a:t>
            </a:r>
          </a:p>
        </p:txBody>
      </p:sp>
    </p:spTree>
    <p:extLst>
      <p:ext uri="{BB962C8B-B14F-4D97-AF65-F5344CB8AC3E}">
        <p14:creationId xmlns:p14="http://schemas.microsoft.com/office/powerpoint/2010/main" val="327880618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200379"/>
            <a:ext cx="7315200" cy="849244"/>
          </a:xfrm>
        </p:spPr>
        <p:txBody>
          <a:bodyPr/>
          <a:lstStyle/>
          <a:p>
            <a:pPr algn="ctr"/>
            <a:r>
              <a:rPr lang="en-US" sz="3200">
                <a:latin typeface="Times New Roman" panose="02020603050405020304" pitchFamily="18" charset="0"/>
                <a:cs typeface="Times New Roman" panose="02020603050405020304" pitchFamily="18" charset="0"/>
              </a:rPr>
              <a:t>Hazard Analysis</a:t>
            </a:r>
          </a:p>
        </p:txBody>
      </p:sp>
      <p:sp>
        <p:nvSpPr>
          <p:cNvPr id="8" name="Content Placeholder 7"/>
          <p:cNvSpPr>
            <a:spLocks noGrp="1"/>
          </p:cNvSpPr>
          <p:nvPr>
            <p:ph idx="1"/>
          </p:nvPr>
        </p:nvSpPr>
        <p:spPr>
          <a:xfrm>
            <a:off x="322392" y="1219200"/>
            <a:ext cx="8499216" cy="4993744"/>
          </a:xfrm>
        </p:spPr>
        <p:txBody>
          <a:bodyPr numCol="1">
            <a:normAutofit/>
          </a:bodyPr>
          <a:lstStyle/>
          <a:p>
            <a:pPr marL="0" indent="0">
              <a:spcBef>
                <a:spcPts val="200"/>
              </a:spcBef>
              <a:spcAft>
                <a:spcPts val="300"/>
              </a:spcAft>
              <a:buNone/>
            </a:pPr>
            <a:r>
              <a:rPr lang="en-US" sz="1800" b="1">
                <a:latin typeface="Times New Roman" panose="02020603050405020304" pitchFamily="18" charset="0"/>
                <a:cs typeface="Times New Roman" panose="02020603050405020304" pitchFamily="18" charset="0"/>
              </a:rPr>
              <a:t>Accidental Overdose: </a:t>
            </a:r>
            <a:r>
              <a:rPr lang="en-US" sz="1800">
                <a:latin typeface="Times New Roman" panose="02020603050405020304" pitchFamily="18" charset="0"/>
                <a:cs typeface="Times New Roman" panose="02020603050405020304" pitchFamily="18" charset="0"/>
              </a:rPr>
              <a:t>Overdose of medication due to incorrect dosage settings or incorrect usage of the device.</a:t>
            </a:r>
          </a:p>
          <a:p>
            <a:pPr marL="0" indent="0">
              <a:spcBef>
                <a:spcPts val="200"/>
              </a:spcBef>
              <a:spcAft>
                <a:spcPts val="300"/>
              </a:spcAft>
              <a:buNone/>
            </a:pPr>
            <a:endParaRPr lang="en-US" sz="1800">
              <a:latin typeface="Times New Roman" panose="02020603050405020304" pitchFamily="18" charset="0"/>
              <a:cs typeface="Times New Roman" panose="02020603050405020304" pitchFamily="18" charset="0"/>
            </a:endParaRPr>
          </a:p>
          <a:p>
            <a:pPr marL="0" indent="0">
              <a:spcBef>
                <a:spcPts val="200"/>
              </a:spcBef>
              <a:spcAft>
                <a:spcPts val="300"/>
              </a:spcAft>
              <a:buNone/>
            </a:pPr>
            <a:r>
              <a:rPr lang="en-US" sz="1800">
                <a:latin typeface="Times New Roman" panose="02020603050405020304" pitchFamily="18" charset="0"/>
                <a:cs typeface="Times New Roman" panose="02020603050405020304" pitchFamily="18" charset="0"/>
              </a:rPr>
              <a:t>Mitigation Strategy: Educate users on how to use the device correctly, including instructions on how to set the dosage, and provide an emergency contact number in case of accidental overdose. The smart pill box should be programmed to alert the user if too many doses are taken in a day.</a:t>
            </a:r>
          </a:p>
          <a:p>
            <a:pPr marL="0" indent="0">
              <a:spcBef>
                <a:spcPts val="200"/>
              </a:spcBef>
              <a:spcAft>
                <a:spcPts val="300"/>
              </a:spcAft>
              <a:buNone/>
            </a:pPr>
            <a:endParaRPr lang="en-US" sz="1800">
              <a:latin typeface="Times New Roman" panose="02020603050405020304" pitchFamily="18" charset="0"/>
              <a:cs typeface="Times New Roman" panose="02020603050405020304" pitchFamily="18" charset="0"/>
            </a:endParaRPr>
          </a:p>
          <a:p>
            <a:pPr marL="0" indent="0">
              <a:spcBef>
                <a:spcPts val="200"/>
              </a:spcBef>
              <a:spcAft>
                <a:spcPts val="300"/>
              </a:spcAft>
              <a:buNone/>
            </a:pPr>
            <a:r>
              <a:rPr lang="en-US" sz="1800" b="1">
                <a:latin typeface="Times New Roman" panose="02020603050405020304" pitchFamily="18" charset="0"/>
                <a:cs typeface="Times New Roman" panose="02020603050405020304" pitchFamily="18" charset="0"/>
              </a:rPr>
              <a:t>Security and privacy risks: </a:t>
            </a:r>
            <a:r>
              <a:rPr lang="en-US" sz="1800">
                <a:latin typeface="Times New Roman" panose="02020603050405020304" pitchFamily="18" charset="0"/>
                <a:cs typeface="Times New Roman" panose="02020603050405020304" pitchFamily="18" charset="0"/>
              </a:rPr>
              <a:t>Data stored on the device may be accessed by unauthorized users.</a:t>
            </a:r>
          </a:p>
          <a:p>
            <a:pPr marL="0" indent="0">
              <a:spcBef>
                <a:spcPts val="200"/>
              </a:spcBef>
              <a:spcAft>
                <a:spcPts val="300"/>
              </a:spcAft>
              <a:buNone/>
            </a:pPr>
            <a:endParaRPr lang="en-US" sz="1800">
              <a:latin typeface="Times New Roman" panose="02020603050405020304" pitchFamily="18" charset="0"/>
              <a:cs typeface="Times New Roman" panose="02020603050405020304" pitchFamily="18" charset="0"/>
            </a:endParaRPr>
          </a:p>
          <a:p>
            <a:pPr marL="0" indent="0">
              <a:spcBef>
                <a:spcPts val="200"/>
              </a:spcBef>
              <a:spcAft>
                <a:spcPts val="300"/>
              </a:spcAft>
              <a:buNone/>
            </a:pPr>
            <a:r>
              <a:rPr lang="en-US" sz="1800">
                <a:latin typeface="Times New Roman" panose="02020603050405020304" pitchFamily="18" charset="0"/>
                <a:cs typeface="Times New Roman" panose="02020603050405020304" pitchFamily="18" charset="0"/>
              </a:rPr>
              <a:t>Mitigation Strategy: Utilize encryption technology to protect user data from being accessed by unauthorized users and to prevent data tampering. Additionally, provide a secure login system with password protection.</a:t>
            </a:r>
          </a:p>
          <a:p>
            <a:pPr marL="0" indent="0">
              <a:spcBef>
                <a:spcPts val="200"/>
              </a:spcBef>
              <a:spcAft>
                <a:spcPts val="300"/>
              </a:spcAft>
              <a:buNone/>
            </a:pPr>
            <a:endParaRPr lang="en-US" sz="1800">
              <a:latin typeface="Times New Roman" panose="02020603050405020304" pitchFamily="18" charset="0"/>
              <a:cs typeface="Times New Roman" panose="02020603050405020304" pitchFamily="18" charset="0"/>
            </a:endParaRPr>
          </a:p>
          <a:p>
            <a:pPr marL="0" indent="0">
              <a:spcBef>
                <a:spcPts val="200"/>
              </a:spcBef>
              <a:spcAft>
                <a:spcPts val="300"/>
              </a:spcAft>
              <a:buNone/>
            </a:pPr>
            <a:endParaRPr lang="en-US" sz="1800">
              <a:latin typeface="Times New Roman" panose="02020603050405020304" pitchFamily="18" charset="0"/>
              <a:cs typeface="Times New Roman" panose="02020603050405020304" pitchFamily="18" charset="0"/>
            </a:endParaRPr>
          </a:p>
          <a:p>
            <a:pPr>
              <a:spcBef>
                <a:spcPts val="200"/>
              </a:spcBef>
              <a:spcAft>
                <a:spcPts val="300"/>
              </a:spcAft>
            </a:pPr>
            <a:endParaRPr lang="en-US" sz="2000">
              <a:latin typeface="Times New Roman" panose="02020603050405020304" pitchFamily="18" charset="0"/>
              <a:cs typeface="Times New Roman" panose="02020603050405020304" pitchFamily="18" charset="0"/>
            </a:endParaRPr>
          </a:p>
          <a:p>
            <a:pPr>
              <a:spcBef>
                <a:spcPts val="200"/>
              </a:spcBef>
              <a:spcAft>
                <a:spcPts val="300"/>
              </a:spcAft>
            </a:pPr>
            <a:endParaRPr lang="en-US" sz="2000">
              <a:latin typeface="Times New Roman" panose="02020603050405020304" pitchFamily="18" charset="0"/>
              <a:cs typeface="Times New Roman" panose="02020603050405020304" pitchFamily="18" charset="0"/>
            </a:endParaRPr>
          </a:p>
          <a:p>
            <a:pPr>
              <a:spcBef>
                <a:spcPts val="200"/>
              </a:spcBef>
              <a:spcAft>
                <a:spcPts val="300"/>
              </a:spcAft>
            </a:pPr>
            <a:endParaRPr lang="en-US" sz="2000">
              <a:latin typeface="Times New Roman" panose="02020603050405020304" pitchFamily="18" charset="0"/>
              <a:cs typeface="Times New Roman" panose="02020603050405020304" pitchFamily="18" charset="0"/>
            </a:endParaRPr>
          </a:p>
          <a:p>
            <a:pPr marL="0" indent="0">
              <a:buNone/>
            </a:pPr>
            <a:endParaRPr lang="en-US" sz="2000">
              <a:latin typeface="Times New Roman" panose="02020603050405020304" pitchFamily="18" charset="0"/>
              <a:cs typeface="Times New Roman" panose="02020603050405020304" pitchFamily="18" charset="0"/>
            </a:endParaRPr>
          </a:p>
          <a:p>
            <a:endParaRPr lang="en-US" sz="2000">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9910561B-9879-25B4-23FB-544C19438EA8}"/>
              </a:ext>
            </a:extLst>
          </p:cNvPr>
          <p:cNvSpPr/>
          <p:nvPr/>
        </p:nvSpPr>
        <p:spPr>
          <a:xfrm>
            <a:off x="6019800" y="6526696"/>
            <a:ext cx="3124200" cy="304800"/>
          </a:xfrm>
          <a:prstGeom prst="rect">
            <a:avLst/>
          </a:prstGeom>
          <a:solidFill>
            <a:srgbClr val="5050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8077200" y="6488668"/>
            <a:ext cx="1066800" cy="738664"/>
          </a:xfrm>
          <a:prstGeom prst="rect">
            <a:avLst/>
          </a:prstGeom>
          <a:noFill/>
        </p:spPr>
        <p:txBody>
          <a:bodyPr wrap="square" rtlCol="0">
            <a:spAutoFit/>
          </a:bodyPr>
          <a:lstStyle/>
          <a:p>
            <a:r>
              <a:rPr lang="en-US" sz="1050" err="1"/>
              <a:t>Zarek</a:t>
            </a:r>
            <a:r>
              <a:rPr lang="en-US" sz="1050"/>
              <a:t> </a:t>
            </a:r>
            <a:r>
              <a:rPr lang="en-US" sz="1050" err="1"/>
              <a:t>Rooker</a:t>
            </a:r>
            <a:endParaRPr lang="en-US" sz="1050"/>
          </a:p>
          <a:p>
            <a:r>
              <a:rPr lang="en-US" sz="1050"/>
              <a:t>2/2/2023</a:t>
            </a:r>
          </a:p>
          <a:p>
            <a:endParaRPr lang="en-US" sz="1050"/>
          </a:p>
          <a:p>
            <a:r>
              <a:rPr lang="en-US" sz="1050"/>
              <a:t> </a:t>
            </a:r>
          </a:p>
        </p:txBody>
      </p:sp>
    </p:spTree>
    <p:extLst>
      <p:ext uri="{BB962C8B-B14F-4D97-AF65-F5344CB8AC3E}">
        <p14:creationId xmlns:p14="http://schemas.microsoft.com/office/powerpoint/2010/main" val="76667962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C819C5-555D-2CDE-B535-2C798CEF2E97}"/>
              </a:ext>
            </a:extLst>
          </p:cNvPr>
          <p:cNvSpPr>
            <a:spLocks noGrp="1"/>
          </p:cNvSpPr>
          <p:nvPr>
            <p:ph type="title"/>
          </p:nvPr>
        </p:nvSpPr>
        <p:spPr>
          <a:xfrm>
            <a:off x="914400" y="247718"/>
            <a:ext cx="7315200" cy="849244"/>
          </a:xfrm>
        </p:spPr>
        <p:txBody>
          <a:bodyPr/>
          <a:lstStyle/>
          <a:p>
            <a:pPr algn="ctr"/>
            <a:r>
              <a:rPr lang="en-US" sz="3200">
                <a:latin typeface="Times New Roman" panose="02020603050405020304" pitchFamily="18" charset="0"/>
                <a:cs typeface="Times New Roman" panose="02020603050405020304" pitchFamily="18" charset="0"/>
              </a:rPr>
              <a:t>Cost</a:t>
            </a:r>
          </a:p>
        </p:txBody>
      </p:sp>
      <p:sp>
        <p:nvSpPr>
          <p:cNvPr id="4" name="Rectangle 3">
            <a:extLst>
              <a:ext uri="{FF2B5EF4-FFF2-40B4-BE49-F238E27FC236}">
                <a16:creationId xmlns:a16="http://schemas.microsoft.com/office/drawing/2014/main" id="{D60F63A3-89CF-06F0-E974-5E30FB0743E6}"/>
              </a:ext>
            </a:extLst>
          </p:cNvPr>
          <p:cNvSpPr/>
          <p:nvPr/>
        </p:nvSpPr>
        <p:spPr>
          <a:xfrm>
            <a:off x="6019800" y="6526696"/>
            <a:ext cx="3124200" cy="304800"/>
          </a:xfrm>
          <a:prstGeom prst="rect">
            <a:avLst/>
          </a:prstGeom>
          <a:solidFill>
            <a:srgbClr val="5050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7" name="Table 7">
            <a:extLst>
              <a:ext uri="{FF2B5EF4-FFF2-40B4-BE49-F238E27FC236}">
                <a16:creationId xmlns:a16="http://schemas.microsoft.com/office/drawing/2014/main" id="{F1EDE83E-4DF4-E979-4C76-DDD2058D1A1C}"/>
              </a:ext>
            </a:extLst>
          </p:cNvPr>
          <p:cNvGraphicFramePr>
            <a:graphicFrameLocks noGrp="1"/>
          </p:cNvGraphicFramePr>
          <p:nvPr>
            <p:extLst>
              <p:ext uri="{D42A27DB-BD31-4B8C-83A1-F6EECF244321}">
                <p14:modId xmlns:p14="http://schemas.microsoft.com/office/powerpoint/2010/main" val="1509138043"/>
              </p:ext>
            </p:extLst>
          </p:nvPr>
        </p:nvGraphicFramePr>
        <p:xfrm>
          <a:off x="1524000" y="1397000"/>
          <a:ext cx="6309360" cy="4297680"/>
        </p:xfrm>
        <a:graphic>
          <a:graphicData uri="http://schemas.openxmlformats.org/drawingml/2006/table">
            <a:tbl>
              <a:tblPr firstRow="1" bandRow="1">
                <a:tableStyleId>{D27102A9-8310-4765-A935-A1911B00CA55}</a:tableStyleId>
              </a:tblPr>
              <a:tblGrid>
                <a:gridCol w="2103120">
                  <a:extLst>
                    <a:ext uri="{9D8B030D-6E8A-4147-A177-3AD203B41FA5}">
                      <a16:colId xmlns:a16="http://schemas.microsoft.com/office/drawing/2014/main" val="795339003"/>
                    </a:ext>
                  </a:extLst>
                </a:gridCol>
                <a:gridCol w="2103120">
                  <a:extLst>
                    <a:ext uri="{9D8B030D-6E8A-4147-A177-3AD203B41FA5}">
                      <a16:colId xmlns:a16="http://schemas.microsoft.com/office/drawing/2014/main" val="3765361835"/>
                    </a:ext>
                  </a:extLst>
                </a:gridCol>
                <a:gridCol w="2103120">
                  <a:extLst>
                    <a:ext uri="{9D8B030D-6E8A-4147-A177-3AD203B41FA5}">
                      <a16:colId xmlns:a16="http://schemas.microsoft.com/office/drawing/2014/main" val="3699894457"/>
                    </a:ext>
                  </a:extLst>
                </a:gridCol>
              </a:tblGrid>
              <a:tr h="0">
                <a:tc>
                  <a:txBody>
                    <a:bodyPr/>
                    <a:lstStyle/>
                    <a:p>
                      <a:r>
                        <a:rPr lang="en-US"/>
                        <a:t>Name</a:t>
                      </a:r>
                    </a:p>
                  </a:txBody>
                  <a:tcPr/>
                </a:tc>
                <a:tc>
                  <a:txBody>
                    <a:bodyPr/>
                    <a:lstStyle/>
                    <a:p>
                      <a:pPr algn="r"/>
                      <a:r>
                        <a:rPr lang="en-US"/>
                        <a:t>Quantity</a:t>
                      </a:r>
                    </a:p>
                  </a:txBody>
                  <a:tcPr/>
                </a:tc>
                <a:tc>
                  <a:txBody>
                    <a:bodyPr/>
                    <a:lstStyle/>
                    <a:p>
                      <a:pPr algn="r"/>
                      <a:r>
                        <a:rPr lang="en-US"/>
                        <a:t>Price</a:t>
                      </a:r>
                    </a:p>
                  </a:txBody>
                  <a:tcPr/>
                </a:tc>
                <a:extLst>
                  <a:ext uri="{0D108BD9-81ED-4DB2-BD59-A6C34878D82A}">
                    <a16:rowId xmlns:a16="http://schemas.microsoft.com/office/drawing/2014/main" val="2442345618"/>
                  </a:ext>
                </a:extLst>
              </a:tr>
              <a:tr h="0">
                <a:tc>
                  <a:txBody>
                    <a:bodyPr/>
                    <a:lstStyle/>
                    <a:p>
                      <a:r>
                        <a:rPr lang="en-US"/>
                        <a:t>Raspberry Pi</a:t>
                      </a:r>
                    </a:p>
                  </a:txBody>
                  <a:tcPr/>
                </a:tc>
                <a:tc>
                  <a:txBody>
                    <a:bodyPr/>
                    <a:lstStyle/>
                    <a:p>
                      <a:pPr algn="r"/>
                      <a:r>
                        <a:rPr lang="en-US"/>
                        <a:t>1</a:t>
                      </a:r>
                    </a:p>
                  </a:txBody>
                  <a:tcPr/>
                </a:tc>
                <a:tc>
                  <a:txBody>
                    <a:bodyPr/>
                    <a:lstStyle/>
                    <a:p>
                      <a:pPr algn="r"/>
                      <a:r>
                        <a:rPr lang="en-US"/>
                        <a:t>$55.00</a:t>
                      </a:r>
                    </a:p>
                  </a:txBody>
                  <a:tcPr/>
                </a:tc>
                <a:extLst>
                  <a:ext uri="{0D108BD9-81ED-4DB2-BD59-A6C34878D82A}">
                    <a16:rowId xmlns:a16="http://schemas.microsoft.com/office/drawing/2014/main" val="1324457971"/>
                  </a:ext>
                </a:extLst>
              </a:tr>
              <a:tr h="0">
                <a:tc>
                  <a:txBody>
                    <a:bodyPr/>
                    <a:lstStyle/>
                    <a:p>
                      <a:r>
                        <a:rPr lang="en-US"/>
                        <a:t>Display</a:t>
                      </a:r>
                    </a:p>
                  </a:txBody>
                  <a:tcPr/>
                </a:tc>
                <a:tc>
                  <a:txBody>
                    <a:bodyPr/>
                    <a:lstStyle/>
                    <a:p>
                      <a:pPr algn="r"/>
                      <a:r>
                        <a:rPr lang="en-US"/>
                        <a:t>1</a:t>
                      </a:r>
                    </a:p>
                  </a:txBody>
                  <a:tcPr/>
                </a:tc>
                <a:tc>
                  <a:txBody>
                    <a:bodyPr/>
                    <a:lstStyle/>
                    <a:p>
                      <a:pPr algn="r"/>
                      <a:r>
                        <a:rPr lang="en-US"/>
                        <a:t>$100.00</a:t>
                      </a:r>
                    </a:p>
                  </a:txBody>
                  <a:tcPr/>
                </a:tc>
                <a:extLst>
                  <a:ext uri="{0D108BD9-81ED-4DB2-BD59-A6C34878D82A}">
                    <a16:rowId xmlns:a16="http://schemas.microsoft.com/office/drawing/2014/main" val="2709987786"/>
                  </a:ext>
                </a:extLst>
              </a:tr>
              <a:tr h="0">
                <a:tc>
                  <a:txBody>
                    <a:bodyPr/>
                    <a:lstStyle/>
                    <a:p>
                      <a:r>
                        <a:rPr lang="en-US"/>
                        <a:t>Camera</a:t>
                      </a:r>
                    </a:p>
                  </a:txBody>
                  <a:tcPr/>
                </a:tc>
                <a:tc>
                  <a:txBody>
                    <a:bodyPr/>
                    <a:lstStyle/>
                    <a:p>
                      <a:pPr algn="r"/>
                      <a:r>
                        <a:rPr lang="en-US"/>
                        <a:t>1</a:t>
                      </a:r>
                    </a:p>
                  </a:txBody>
                  <a:tcPr/>
                </a:tc>
                <a:tc>
                  <a:txBody>
                    <a:bodyPr/>
                    <a:lstStyle/>
                    <a:p>
                      <a:pPr algn="r"/>
                      <a:r>
                        <a:rPr lang="en-US"/>
                        <a:t>$35.94</a:t>
                      </a:r>
                    </a:p>
                  </a:txBody>
                  <a:tcPr/>
                </a:tc>
                <a:extLst>
                  <a:ext uri="{0D108BD9-81ED-4DB2-BD59-A6C34878D82A}">
                    <a16:rowId xmlns:a16="http://schemas.microsoft.com/office/drawing/2014/main" val="1620107338"/>
                  </a:ext>
                </a:extLst>
              </a:tr>
              <a:tr h="0">
                <a:tc>
                  <a:txBody>
                    <a:bodyPr/>
                    <a:lstStyle/>
                    <a:p>
                      <a:r>
                        <a:rPr lang="en-US"/>
                        <a:t>Speaker</a:t>
                      </a:r>
                    </a:p>
                  </a:txBody>
                  <a:tcPr/>
                </a:tc>
                <a:tc>
                  <a:txBody>
                    <a:bodyPr/>
                    <a:lstStyle/>
                    <a:p>
                      <a:pPr algn="r"/>
                      <a:r>
                        <a:rPr lang="en-US"/>
                        <a:t>1</a:t>
                      </a:r>
                    </a:p>
                  </a:txBody>
                  <a:tcPr/>
                </a:tc>
                <a:tc>
                  <a:txBody>
                    <a:bodyPr/>
                    <a:lstStyle/>
                    <a:p>
                      <a:pPr algn="r"/>
                      <a:r>
                        <a:rPr lang="en-US"/>
                        <a:t>$13.00</a:t>
                      </a:r>
                    </a:p>
                  </a:txBody>
                  <a:tcPr/>
                </a:tc>
                <a:extLst>
                  <a:ext uri="{0D108BD9-81ED-4DB2-BD59-A6C34878D82A}">
                    <a16:rowId xmlns:a16="http://schemas.microsoft.com/office/drawing/2014/main" val="1963849972"/>
                  </a:ext>
                </a:extLst>
              </a:tr>
              <a:tr h="0">
                <a:tc>
                  <a:txBody>
                    <a:bodyPr/>
                    <a:lstStyle/>
                    <a:p>
                      <a:r>
                        <a:rPr lang="en-US"/>
                        <a:t>Motor</a:t>
                      </a:r>
                    </a:p>
                  </a:txBody>
                  <a:tcPr/>
                </a:tc>
                <a:tc>
                  <a:txBody>
                    <a:bodyPr/>
                    <a:lstStyle/>
                    <a:p>
                      <a:pPr algn="r"/>
                      <a:r>
                        <a:rPr lang="en-US"/>
                        <a:t>7</a:t>
                      </a:r>
                    </a:p>
                  </a:txBody>
                  <a:tcPr/>
                </a:tc>
                <a:tc>
                  <a:txBody>
                    <a:bodyPr/>
                    <a:lstStyle/>
                    <a:p>
                      <a:pPr algn="r"/>
                      <a:r>
                        <a:rPr lang="en-US"/>
                        <a:t>$14.00</a:t>
                      </a:r>
                    </a:p>
                  </a:txBody>
                  <a:tcPr/>
                </a:tc>
                <a:extLst>
                  <a:ext uri="{0D108BD9-81ED-4DB2-BD59-A6C34878D82A}">
                    <a16:rowId xmlns:a16="http://schemas.microsoft.com/office/drawing/2014/main" val="2940999483"/>
                  </a:ext>
                </a:extLst>
              </a:tr>
              <a:tr h="0">
                <a:tc>
                  <a:txBody>
                    <a:bodyPr/>
                    <a:lstStyle/>
                    <a:p>
                      <a:r>
                        <a:rPr lang="en-US"/>
                        <a:t>Adafruit DC &amp; Stepper Motor</a:t>
                      </a:r>
                    </a:p>
                  </a:txBody>
                  <a:tcPr/>
                </a:tc>
                <a:tc>
                  <a:txBody>
                    <a:bodyPr/>
                    <a:lstStyle/>
                    <a:p>
                      <a:pPr algn="r"/>
                      <a:r>
                        <a:rPr lang="en-US"/>
                        <a:t>1</a:t>
                      </a:r>
                    </a:p>
                  </a:txBody>
                  <a:tcPr/>
                </a:tc>
                <a:tc>
                  <a:txBody>
                    <a:bodyPr/>
                    <a:lstStyle/>
                    <a:p>
                      <a:pPr algn="r"/>
                      <a:r>
                        <a:rPr lang="en-US"/>
                        <a:t>$22.50</a:t>
                      </a:r>
                    </a:p>
                  </a:txBody>
                  <a:tcPr/>
                </a:tc>
                <a:extLst>
                  <a:ext uri="{0D108BD9-81ED-4DB2-BD59-A6C34878D82A}">
                    <a16:rowId xmlns:a16="http://schemas.microsoft.com/office/drawing/2014/main" val="1621788212"/>
                  </a:ext>
                </a:extLst>
              </a:tr>
              <a:tr h="0">
                <a:tc>
                  <a:txBody>
                    <a:bodyPr/>
                    <a:lstStyle/>
                    <a:p>
                      <a:r>
                        <a:rPr lang="en-US"/>
                        <a:t>Power</a:t>
                      </a:r>
                    </a:p>
                  </a:txBody>
                  <a:tcPr/>
                </a:tc>
                <a:tc>
                  <a:txBody>
                    <a:bodyPr/>
                    <a:lstStyle/>
                    <a:p>
                      <a:pPr algn="r"/>
                      <a:r>
                        <a:rPr lang="en-US"/>
                        <a:t>1</a:t>
                      </a:r>
                    </a:p>
                  </a:txBody>
                  <a:tcPr/>
                </a:tc>
                <a:tc>
                  <a:txBody>
                    <a:bodyPr/>
                    <a:lstStyle/>
                    <a:p>
                      <a:pPr algn="r"/>
                      <a:r>
                        <a:rPr lang="en-US"/>
                        <a:t>$12.50</a:t>
                      </a:r>
                    </a:p>
                  </a:txBody>
                  <a:tcPr/>
                </a:tc>
                <a:extLst>
                  <a:ext uri="{0D108BD9-81ED-4DB2-BD59-A6C34878D82A}">
                    <a16:rowId xmlns:a16="http://schemas.microsoft.com/office/drawing/2014/main" val="3612133016"/>
                  </a:ext>
                </a:extLst>
              </a:tr>
              <a:tr h="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2208524"/>
                  </a:ext>
                </a:extLst>
              </a:tr>
              <a:tr h="0">
                <a:tc>
                  <a:txBody>
                    <a:bodyPr/>
                    <a:lstStyle/>
                    <a:p>
                      <a:endParaRPr lang="en-US"/>
                    </a:p>
                  </a:txBody>
                  <a:tcPr/>
                </a:tc>
                <a:tc>
                  <a:txBody>
                    <a:bodyPr/>
                    <a:lstStyle/>
                    <a:p>
                      <a:r>
                        <a:rPr lang="en-US"/>
                        <a:t>Total Price</a:t>
                      </a:r>
                    </a:p>
                  </a:txBody>
                  <a:tcPr/>
                </a:tc>
                <a:tc>
                  <a:txBody>
                    <a:bodyPr/>
                    <a:lstStyle/>
                    <a:p>
                      <a:r>
                        <a:rPr lang="en-US"/>
                        <a:t>$323.94</a:t>
                      </a:r>
                    </a:p>
                  </a:txBody>
                  <a:tcPr/>
                </a:tc>
                <a:extLst>
                  <a:ext uri="{0D108BD9-81ED-4DB2-BD59-A6C34878D82A}">
                    <a16:rowId xmlns:a16="http://schemas.microsoft.com/office/drawing/2014/main" val="1112405727"/>
                  </a:ext>
                </a:extLst>
              </a:tr>
              <a:tr h="0">
                <a:tc>
                  <a:txBody>
                    <a:bodyPr/>
                    <a:lstStyle/>
                    <a:p>
                      <a:endParaRPr lang="en-US"/>
                    </a:p>
                  </a:txBody>
                  <a:tcPr/>
                </a:tc>
                <a:tc>
                  <a:txBody>
                    <a:bodyPr/>
                    <a:lstStyle/>
                    <a:p>
                      <a:r>
                        <a:rPr lang="en-US"/>
                        <a:t>Proposed Cost</a:t>
                      </a:r>
                    </a:p>
                  </a:txBody>
                  <a:tcPr/>
                </a:tc>
                <a:tc>
                  <a:txBody>
                    <a:bodyPr/>
                    <a:lstStyle/>
                    <a:p>
                      <a:r>
                        <a:rPr lang="en-US"/>
                        <a:t>$400.00</a:t>
                      </a:r>
                    </a:p>
                  </a:txBody>
                  <a:tcPr/>
                </a:tc>
                <a:extLst>
                  <a:ext uri="{0D108BD9-81ED-4DB2-BD59-A6C34878D82A}">
                    <a16:rowId xmlns:a16="http://schemas.microsoft.com/office/drawing/2014/main" val="2313372948"/>
                  </a:ext>
                </a:extLst>
              </a:tr>
            </a:tbl>
          </a:graphicData>
        </a:graphic>
      </p:graphicFrame>
      <p:sp>
        <p:nvSpPr>
          <p:cNvPr id="6" name="TextBox 5">
            <a:extLst>
              <a:ext uri="{FF2B5EF4-FFF2-40B4-BE49-F238E27FC236}">
                <a16:creationId xmlns:a16="http://schemas.microsoft.com/office/drawing/2014/main" id="{44143396-5A57-FAEB-0B86-6FE4EE36D8C8}"/>
              </a:ext>
            </a:extLst>
          </p:cNvPr>
          <p:cNvSpPr txBox="1"/>
          <p:nvPr/>
        </p:nvSpPr>
        <p:spPr>
          <a:xfrm>
            <a:off x="8046464" y="6448263"/>
            <a:ext cx="1567542" cy="461665"/>
          </a:xfrm>
          <a:prstGeom prst="rect">
            <a:avLst/>
          </a:prstGeom>
          <a:noFill/>
        </p:spPr>
        <p:txBody>
          <a:bodyPr wrap="square" rtlCol="0">
            <a:spAutoFit/>
          </a:bodyPr>
          <a:lstStyle/>
          <a:p>
            <a:r>
              <a:rPr lang="en-US" sz="1200">
                <a:latin typeface="Times New Roman" panose="02020603050405020304" pitchFamily="18" charset="0"/>
                <a:cs typeface="Times New Roman" panose="02020603050405020304" pitchFamily="18" charset="0"/>
              </a:rPr>
              <a:t>Zahra Alnahwi</a:t>
            </a:r>
          </a:p>
          <a:p>
            <a:r>
              <a:rPr lang="en-US" sz="1200">
                <a:latin typeface="Times New Roman" panose="02020603050405020304" pitchFamily="18" charset="0"/>
                <a:cs typeface="Times New Roman" panose="02020603050405020304" pitchFamily="18" charset="0"/>
              </a:rPr>
              <a:t>2/2/2023</a:t>
            </a:r>
          </a:p>
        </p:txBody>
      </p:sp>
    </p:spTree>
    <p:extLst>
      <p:ext uri="{BB962C8B-B14F-4D97-AF65-F5344CB8AC3E}">
        <p14:creationId xmlns:p14="http://schemas.microsoft.com/office/powerpoint/2010/main" val="14044956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5896" y="200379"/>
            <a:ext cx="7315200" cy="849244"/>
          </a:xfrm>
        </p:spPr>
        <p:txBody>
          <a:bodyPr/>
          <a:lstStyle/>
          <a:p>
            <a:pPr algn="ctr"/>
            <a:r>
              <a:rPr lang="en-US" sz="3200">
                <a:latin typeface="Times New Roman" panose="02020603050405020304" pitchFamily="18" charset="0"/>
                <a:cs typeface="Times New Roman" panose="02020603050405020304" pitchFamily="18" charset="0"/>
              </a:rPr>
              <a:t>Project Description</a:t>
            </a:r>
          </a:p>
        </p:txBody>
      </p:sp>
      <p:sp>
        <p:nvSpPr>
          <p:cNvPr id="8" name="Content Placeholder 7"/>
          <p:cNvSpPr>
            <a:spLocks noGrp="1"/>
          </p:cNvSpPr>
          <p:nvPr>
            <p:ph idx="1"/>
          </p:nvPr>
        </p:nvSpPr>
        <p:spPr>
          <a:xfrm>
            <a:off x="339984" y="1254656"/>
            <a:ext cx="8229600" cy="4525963"/>
          </a:xfrm>
        </p:spPr>
        <p:txBody>
          <a:bodyPr numCol="1">
            <a:normAutofit/>
          </a:bodyPr>
          <a:lstStyle/>
          <a:p>
            <a:pPr marL="0" indent="0">
              <a:buNone/>
            </a:pPr>
            <a:r>
              <a:rPr lang="en-US" b="1">
                <a:latin typeface="Times New Roman" panose="02020603050405020304" pitchFamily="18" charset="0"/>
                <a:cs typeface="Times New Roman" panose="02020603050405020304" pitchFamily="18" charset="0"/>
              </a:rPr>
              <a:t>Project Vision:  </a:t>
            </a:r>
          </a:p>
          <a:p>
            <a:pPr marL="0" indent="0">
              <a:buNone/>
            </a:pPr>
            <a:r>
              <a:rPr lang="en-US" sz="2000">
                <a:latin typeface="Times New Roman" panose="02020603050405020304" pitchFamily="18" charset="0"/>
                <a:cs typeface="Times New Roman" panose="02020603050405020304" pitchFamily="18" charset="0"/>
              </a:rPr>
              <a:t>The main vision of this project is to provide an efficient and safe way to manage medication for elderly patients, especially those with cognitive decline, memory loss, and visual impairments. The Smart Pill Box (SPB) can help them to take medication correctly and on time, reduce medication errors, and provide a better way for caregivers to monitor the medication adherence. The SPB can also provide a more convenient, user-friendly, and cost-effective solution compared to other existing solutions.</a:t>
            </a:r>
          </a:p>
          <a:p>
            <a:pPr>
              <a:spcBef>
                <a:spcPts val="200"/>
              </a:spcBef>
              <a:spcAft>
                <a:spcPts val="300"/>
              </a:spcAft>
            </a:pPr>
            <a:endParaRPr lang="en-US" sz="2000">
              <a:latin typeface="Times New Roman" panose="02020603050405020304" pitchFamily="18" charset="0"/>
              <a:cs typeface="Times New Roman" panose="02020603050405020304" pitchFamily="18" charset="0"/>
            </a:endParaRPr>
          </a:p>
          <a:p>
            <a:pPr>
              <a:spcBef>
                <a:spcPts val="200"/>
              </a:spcBef>
              <a:spcAft>
                <a:spcPts val="300"/>
              </a:spcAft>
            </a:pPr>
            <a:endParaRPr lang="en-US" sz="2000">
              <a:latin typeface="Times New Roman" panose="02020603050405020304" pitchFamily="18" charset="0"/>
              <a:cs typeface="Times New Roman" panose="02020603050405020304" pitchFamily="18" charset="0"/>
            </a:endParaRPr>
          </a:p>
          <a:p>
            <a:pPr>
              <a:spcBef>
                <a:spcPts val="200"/>
              </a:spcBef>
              <a:spcAft>
                <a:spcPts val="300"/>
              </a:spcAft>
            </a:pPr>
            <a:endParaRPr lang="en-US" sz="2000">
              <a:latin typeface="Times New Roman" panose="02020603050405020304" pitchFamily="18" charset="0"/>
              <a:cs typeface="Times New Roman" panose="02020603050405020304" pitchFamily="18" charset="0"/>
            </a:endParaRPr>
          </a:p>
          <a:p>
            <a:pPr>
              <a:spcBef>
                <a:spcPts val="200"/>
              </a:spcBef>
              <a:spcAft>
                <a:spcPts val="300"/>
              </a:spcAft>
            </a:pPr>
            <a:endParaRPr lang="en-US" sz="2000">
              <a:latin typeface="Times New Roman" panose="02020603050405020304" pitchFamily="18" charset="0"/>
              <a:cs typeface="Times New Roman" panose="02020603050405020304" pitchFamily="18" charset="0"/>
            </a:endParaRPr>
          </a:p>
          <a:p>
            <a:pPr marL="0" indent="0">
              <a:buNone/>
            </a:pPr>
            <a:endParaRPr lang="en-US" sz="2000">
              <a:latin typeface="Times New Roman" panose="02020603050405020304" pitchFamily="18" charset="0"/>
              <a:cs typeface="Times New Roman" panose="02020603050405020304" pitchFamily="18" charset="0"/>
            </a:endParaRPr>
          </a:p>
          <a:p>
            <a:endParaRPr lang="en-US" sz="2000">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9910561B-9879-25B4-23FB-544C19438EA8}"/>
              </a:ext>
            </a:extLst>
          </p:cNvPr>
          <p:cNvSpPr/>
          <p:nvPr/>
        </p:nvSpPr>
        <p:spPr>
          <a:xfrm>
            <a:off x="6019800" y="6526696"/>
            <a:ext cx="3124200" cy="304800"/>
          </a:xfrm>
          <a:prstGeom prst="rect">
            <a:avLst/>
          </a:prstGeom>
          <a:solidFill>
            <a:srgbClr val="5050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8077200" y="6462164"/>
            <a:ext cx="1066800" cy="738664"/>
          </a:xfrm>
          <a:prstGeom prst="rect">
            <a:avLst/>
          </a:prstGeom>
          <a:noFill/>
        </p:spPr>
        <p:txBody>
          <a:bodyPr wrap="square" rtlCol="0">
            <a:spAutoFit/>
          </a:bodyPr>
          <a:lstStyle/>
          <a:p>
            <a:r>
              <a:rPr lang="en-US" sz="1050" err="1"/>
              <a:t>Zarek</a:t>
            </a:r>
            <a:r>
              <a:rPr lang="en-US" sz="1050"/>
              <a:t> </a:t>
            </a:r>
            <a:r>
              <a:rPr lang="en-US" sz="1050" err="1"/>
              <a:t>Rooker</a:t>
            </a:r>
            <a:endParaRPr lang="en-US" sz="1050"/>
          </a:p>
          <a:p>
            <a:r>
              <a:rPr lang="en-US" sz="1050"/>
              <a:t>2/2/2023</a:t>
            </a:r>
          </a:p>
          <a:p>
            <a:endParaRPr lang="en-US" sz="1050"/>
          </a:p>
          <a:p>
            <a:r>
              <a:rPr lang="en-US" sz="1050"/>
              <a:t> </a:t>
            </a:r>
          </a:p>
        </p:txBody>
      </p:sp>
    </p:spTree>
    <p:extLst>
      <p:ext uri="{BB962C8B-B14F-4D97-AF65-F5344CB8AC3E}">
        <p14:creationId xmlns:p14="http://schemas.microsoft.com/office/powerpoint/2010/main" val="171618040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200379"/>
            <a:ext cx="7315200" cy="849244"/>
          </a:xfrm>
        </p:spPr>
        <p:txBody>
          <a:bodyPr/>
          <a:lstStyle/>
          <a:p>
            <a:pPr algn="ctr"/>
            <a:r>
              <a:rPr lang="en-US" sz="3200">
                <a:latin typeface="Times New Roman" panose="02020603050405020304" pitchFamily="18" charset="0"/>
                <a:cs typeface="Times New Roman" panose="02020603050405020304" pitchFamily="18" charset="0"/>
              </a:rPr>
              <a:t>Presentation Work Disbursement</a:t>
            </a:r>
          </a:p>
        </p:txBody>
      </p:sp>
      <p:sp>
        <p:nvSpPr>
          <p:cNvPr id="8" name="Content Placeholder 7"/>
          <p:cNvSpPr>
            <a:spLocks noGrp="1"/>
          </p:cNvSpPr>
          <p:nvPr>
            <p:ph idx="1"/>
          </p:nvPr>
        </p:nvSpPr>
        <p:spPr>
          <a:xfrm>
            <a:off x="322392" y="1219200"/>
            <a:ext cx="8499216" cy="4993744"/>
          </a:xfrm>
        </p:spPr>
        <p:txBody>
          <a:bodyPr vert="horz" lIns="91440" tIns="45720" rIns="91440" bIns="45720" numCol="1" rtlCol="0" anchor="t">
            <a:normAutofit/>
          </a:bodyPr>
          <a:lstStyle/>
          <a:p>
            <a:pPr marL="0" indent="0">
              <a:spcBef>
                <a:spcPts val="200"/>
              </a:spcBef>
              <a:spcAft>
                <a:spcPts val="300"/>
              </a:spcAft>
              <a:buNone/>
            </a:pPr>
            <a:r>
              <a:rPr lang="en-US" sz="1800" b="1">
                <a:latin typeface="Times New Roman"/>
                <a:cs typeface="Times New Roman"/>
              </a:rPr>
              <a:t>Zarek- </a:t>
            </a:r>
            <a:r>
              <a:rPr lang="en-US" sz="1800">
                <a:latin typeface="Times New Roman"/>
                <a:cs typeface="Times New Roman"/>
              </a:rPr>
              <a:t>Description</a:t>
            </a:r>
            <a:r>
              <a:rPr lang="en-US" sz="1800" b="1">
                <a:latin typeface="Times New Roman"/>
                <a:cs typeface="Times New Roman"/>
              </a:rPr>
              <a:t>, </a:t>
            </a:r>
            <a:r>
              <a:rPr lang="en-US" sz="1800">
                <a:latin typeface="Times New Roman"/>
                <a:cs typeface="Times New Roman"/>
              </a:rPr>
              <a:t>Design Constraints, Considerations, Hardware Design (I &amp; II), Hazard Analysis</a:t>
            </a:r>
          </a:p>
          <a:p>
            <a:pPr marL="0" indent="0">
              <a:spcBef>
                <a:spcPts val="200"/>
              </a:spcBef>
              <a:spcAft>
                <a:spcPts val="300"/>
              </a:spcAft>
              <a:buNone/>
            </a:pPr>
            <a:endParaRPr lang="en-US" sz="1800" b="1">
              <a:latin typeface="Times New Roman" panose="02020603050405020304" pitchFamily="18" charset="0"/>
              <a:cs typeface="Times New Roman" panose="02020603050405020304" pitchFamily="18" charset="0"/>
            </a:endParaRPr>
          </a:p>
          <a:p>
            <a:pPr marL="0" indent="0">
              <a:spcBef>
                <a:spcPts val="200"/>
              </a:spcBef>
              <a:spcAft>
                <a:spcPts val="300"/>
              </a:spcAft>
              <a:buNone/>
            </a:pPr>
            <a:r>
              <a:rPr lang="en-US" sz="1800" b="1">
                <a:latin typeface="Times New Roman"/>
                <a:cs typeface="Times New Roman"/>
              </a:rPr>
              <a:t>Zahra- </a:t>
            </a:r>
            <a:r>
              <a:rPr lang="en-US" sz="1800">
                <a:latin typeface="Times New Roman"/>
                <a:cs typeface="Times New Roman"/>
              </a:rPr>
              <a:t>Parts Research, Price Research , and Schematic</a:t>
            </a:r>
            <a:endParaRPr lang="en-US" sz="1800" b="1">
              <a:latin typeface="Times New Roman"/>
              <a:cs typeface="Times New Roman"/>
            </a:endParaRPr>
          </a:p>
          <a:p>
            <a:pPr marL="0" indent="0">
              <a:spcBef>
                <a:spcPts val="200"/>
              </a:spcBef>
              <a:spcAft>
                <a:spcPts val="300"/>
              </a:spcAft>
              <a:buNone/>
            </a:pPr>
            <a:endParaRPr lang="en-US" sz="1800" b="1">
              <a:latin typeface="Times New Roman" panose="02020603050405020304" pitchFamily="18" charset="0"/>
              <a:cs typeface="Times New Roman" panose="02020603050405020304" pitchFamily="18" charset="0"/>
            </a:endParaRPr>
          </a:p>
          <a:p>
            <a:pPr marL="0" indent="0">
              <a:spcBef>
                <a:spcPts val="200"/>
              </a:spcBef>
              <a:spcAft>
                <a:spcPts val="300"/>
              </a:spcAft>
              <a:buNone/>
            </a:pPr>
            <a:r>
              <a:rPr lang="en-US" sz="1800" b="1">
                <a:latin typeface="Times New Roman"/>
                <a:cs typeface="Times New Roman"/>
              </a:rPr>
              <a:t>Stephen- </a:t>
            </a:r>
            <a:r>
              <a:rPr lang="en-US" sz="1800">
                <a:latin typeface="Times New Roman"/>
                <a:cs typeface="Times New Roman"/>
              </a:rPr>
              <a:t>Risk Management, Software Design, Project Plan, Web Application Features</a:t>
            </a:r>
          </a:p>
          <a:p>
            <a:pPr marL="0" indent="0">
              <a:spcBef>
                <a:spcPts val="200"/>
              </a:spcBef>
              <a:spcAft>
                <a:spcPts val="300"/>
              </a:spcAft>
              <a:buNone/>
            </a:pPr>
            <a:endParaRPr lang="en-US" sz="1800" b="1">
              <a:latin typeface="Times New Roman" panose="02020603050405020304" pitchFamily="18" charset="0"/>
              <a:cs typeface="Times New Roman" panose="02020603050405020304" pitchFamily="18" charset="0"/>
            </a:endParaRPr>
          </a:p>
          <a:p>
            <a:pPr marL="0" indent="0">
              <a:spcBef>
                <a:spcPts val="200"/>
              </a:spcBef>
              <a:spcAft>
                <a:spcPts val="300"/>
              </a:spcAft>
              <a:buNone/>
            </a:pPr>
            <a:r>
              <a:rPr lang="en-US" sz="1800" b="1">
                <a:latin typeface="Times New Roman"/>
                <a:cs typeface="Times New Roman"/>
              </a:rPr>
              <a:t>Daniel – </a:t>
            </a:r>
            <a:r>
              <a:rPr lang="en-US" sz="1800">
                <a:latin typeface="Times New Roman"/>
                <a:cs typeface="Times New Roman"/>
              </a:rPr>
              <a:t>Testing, Decision Matrix, and Experimentation</a:t>
            </a:r>
            <a:endParaRPr lang="en-US" sz="1800">
              <a:latin typeface="Times New Roman" panose="02020603050405020304" pitchFamily="18" charset="0"/>
              <a:cs typeface="Times New Roman" panose="02020603050405020304" pitchFamily="18" charset="0"/>
            </a:endParaRPr>
          </a:p>
          <a:p>
            <a:pPr>
              <a:spcBef>
                <a:spcPts val="200"/>
              </a:spcBef>
              <a:spcAft>
                <a:spcPts val="300"/>
              </a:spcAft>
            </a:pPr>
            <a:endParaRPr lang="en-US" sz="2000">
              <a:latin typeface="Times New Roman" panose="02020603050405020304" pitchFamily="18" charset="0"/>
              <a:cs typeface="Times New Roman" panose="02020603050405020304" pitchFamily="18" charset="0"/>
            </a:endParaRPr>
          </a:p>
          <a:p>
            <a:pPr>
              <a:spcBef>
                <a:spcPts val="200"/>
              </a:spcBef>
              <a:spcAft>
                <a:spcPts val="300"/>
              </a:spcAft>
            </a:pPr>
            <a:endParaRPr lang="en-US" sz="2000">
              <a:latin typeface="Times New Roman" panose="02020603050405020304" pitchFamily="18" charset="0"/>
              <a:cs typeface="Times New Roman" panose="02020603050405020304" pitchFamily="18" charset="0"/>
            </a:endParaRPr>
          </a:p>
          <a:p>
            <a:pPr>
              <a:spcBef>
                <a:spcPts val="200"/>
              </a:spcBef>
              <a:spcAft>
                <a:spcPts val="300"/>
              </a:spcAft>
            </a:pPr>
            <a:endParaRPr lang="en-US" sz="2000">
              <a:latin typeface="Times New Roman" panose="02020603050405020304" pitchFamily="18" charset="0"/>
              <a:cs typeface="Times New Roman" panose="02020603050405020304" pitchFamily="18" charset="0"/>
            </a:endParaRPr>
          </a:p>
          <a:p>
            <a:pPr marL="0" indent="0">
              <a:buNone/>
            </a:pPr>
            <a:endParaRPr lang="en-US" sz="2000">
              <a:latin typeface="Times New Roman" panose="02020603050405020304" pitchFamily="18" charset="0"/>
              <a:cs typeface="Times New Roman" panose="02020603050405020304" pitchFamily="18" charset="0"/>
            </a:endParaRPr>
          </a:p>
          <a:p>
            <a:endParaRPr lang="en-US" sz="2000">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9910561B-9879-25B4-23FB-544C19438EA8}"/>
              </a:ext>
            </a:extLst>
          </p:cNvPr>
          <p:cNvSpPr/>
          <p:nvPr/>
        </p:nvSpPr>
        <p:spPr>
          <a:xfrm>
            <a:off x="6019800" y="6526696"/>
            <a:ext cx="3124200" cy="304800"/>
          </a:xfrm>
          <a:prstGeom prst="rect">
            <a:avLst/>
          </a:prstGeom>
          <a:solidFill>
            <a:srgbClr val="5050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5642282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FCF94A-422C-57EB-74BB-D08B233497E5}"/>
              </a:ext>
            </a:extLst>
          </p:cNvPr>
          <p:cNvSpPr>
            <a:spLocks noGrp="1"/>
          </p:cNvSpPr>
          <p:nvPr>
            <p:ph type="title"/>
          </p:nvPr>
        </p:nvSpPr>
        <p:spPr>
          <a:xfrm>
            <a:off x="914400" y="247718"/>
            <a:ext cx="7315200" cy="849244"/>
          </a:xfrm>
        </p:spPr>
        <p:txBody>
          <a:bodyPr/>
          <a:lstStyle/>
          <a:p>
            <a:pPr algn="ctr"/>
            <a:r>
              <a:rPr lang="en-US" sz="3200">
                <a:latin typeface="Times New Roman" panose="02020603050405020304" pitchFamily="18" charset="0"/>
                <a:cs typeface="Times New Roman" panose="02020603050405020304" pitchFamily="18" charset="0"/>
              </a:rPr>
              <a:t>Questions</a:t>
            </a:r>
            <a:r>
              <a:rPr lang="en-US"/>
              <a:t>?</a:t>
            </a:r>
          </a:p>
        </p:txBody>
      </p:sp>
      <p:sp>
        <p:nvSpPr>
          <p:cNvPr id="4" name="Rectangle 3">
            <a:extLst>
              <a:ext uri="{FF2B5EF4-FFF2-40B4-BE49-F238E27FC236}">
                <a16:creationId xmlns:a16="http://schemas.microsoft.com/office/drawing/2014/main" id="{9AAFA98F-6F91-CF3E-8D47-13EE9B4025B1}"/>
              </a:ext>
            </a:extLst>
          </p:cNvPr>
          <p:cNvSpPr/>
          <p:nvPr/>
        </p:nvSpPr>
        <p:spPr>
          <a:xfrm>
            <a:off x="6019800" y="6526696"/>
            <a:ext cx="3124200" cy="304800"/>
          </a:xfrm>
          <a:prstGeom prst="rect">
            <a:avLst/>
          </a:prstGeom>
          <a:solidFill>
            <a:srgbClr val="5050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6685238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FCF94A-422C-57EB-74BB-D08B233497E5}"/>
              </a:ext>
            </a:extLst>
          </p:cNvPr>
          <p:cNvSpPr>
            <a:spLocks noGrp="1"/>
          </p:cNvSpPr>
          <p:nvPr>
            <p:ph type="title"/>
          </p:nvPr>
        </p:nvSpPr>
        <p:spPr>
          <a:xfrm>
            <a:off x="914400" y="247718"/>
            <a:ext cx="7315200" cy="849244"/>
          </a:xfrm>
        </p:spPr>
        <p:txBody>
          <a:bodyPr/>
          <a:lstStyle/>
          <a:p>
            <a:pPr algn="ctr"/>
            <a:r>
              <a:rPr lang="en-US" sz="3200">
                <a:latin typeface="Times New Roman" panose="02020603050405020304" pitchFamily="18" charset="0"/>
                <a:cs typeface="Times New Roman" panose="02020603050405020304" pitchFamily="18" charset="0"/>
              </a:rPr>
              <a:t>References:</a:t>
            </a:r>
            <a:endParaRPr lang="en-US"/>
          </a:p>
        </p:txBody>
      </p:sp>
      <p:sp>
        <p:nvSpPr>
          <p:cNvPr id="4" name="Rectangle 3">
            <a:extLst>
              <a:ext uri="{FF2B5EF4-FFF2-40B4-BE49-F238E27FC236}">
                <a16:creationId xmlns:a16="http://schemas.microsoft.com/office/drawing/2014/main" id="{9AAFA98F-6F91-CF3E-8D47-13EE9B4025B1}"/>
              </a:ext>
            </a:extLst>
          </p:cNvPr>
          <p:cNvSpPr/>
          <p:nvPr/>
        </p:nvSpPr>
        <p:spPr>
          <a:xfrm>
            <a:off x="6019800" y="6526696"/>
            <a:ext cx="3124200" cy="304800"/>
          </a:xfrm>
          <a:prstGeom prst="rect">
            <a:avLst/>
          </a:prstGeom>
          <a:solidFill>
            <a:srgbClr val="5050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DEBB1DC3-8AEB-C07B-7C8B-2F391E17986C}"/>
              </a:ext>
            </a:extLst>
          </p:cNvPr>
          <p:cNvSpPr txBox="1"/>
          <p:nvPr/>
        </p:nvSpPr>
        <p:spPr>
          <a:xfrm>
            <a:off x="780757" y="1484533"/>
            <a:ext cx="4572000" cy="646331"/>
          </a:xfrm>
          <a:prstGeom prst="rect">
            <a:avLst/>
          </a:prstGeom>
          <a:noFill/>
        </p:spPr>
        <p:txBody>
          <a:bodyPr wrap="square">
            <a:spAutoFit/>
          </a:bodyPr>
          <a:lstStyle/>
          <a:p>
            <a:r>
              <a:rPr lang="en-US">
                <a:hlinkClick r:id="rId2"/>
              </a:rPr>
              <a:t>Prescription drug statistics 2022 (singlecare.com)</a:t>
            </a:r>
            <a:endParaRPr lang="en-US"/>
          </a:p>
        </p:txBody>
      </p:sp>
      <p:sp>
        <p:nvSpPr>
          <p:cNvPr id="7" name="TextBox 6">
            <a:extLst>
              <a:ext uri="{FF2B5EF4-FFF2-40B4-BE49-F238E27FC236}">
                <a16:creationId xmlns:a16="http://schemas.microsoft.com/office/drawing/2014/main" id="{AEA809EE-0372-BE4D-0678-77FA61C5834A}"/>
              </a:ext>
            </a:extLst>
          </p:cNvPr>
          <p:cNvSpPr txBox="1"/>
          <p:nvPr/>
        </p:nvSpPr>
        <p:spPr>
          <a:xfrm>
            <a:off x="780757" y="2195269"/>
            <a:ext cx="4572000" cy="646331"/>
          </a:xfrm>
          <a:prstGeom prst="rect">
            <a:avLst/>
          </a:prstGeom>
          <a:noFill/>
        </p:spPr>
        <p:txBody>
          <a:bodyPr wrap="square">
            <a:spAutoFit/>
          </a:bodyPr>
          <a:lstStyle/>
          <a:p>
            <a:r>
              <a:rPr lang="en-US">
                <a:hlinkClick r:id="rId3"/>
              </a:rPr>
              <a:t>Medication overload and older Americans - </a:t>
            </a:r>
            <a:r>
              <a:rPr lang="en-US" err="1">
                <a:hlinkClick r:id="rId3"/>
              </a:rPr>
              <a:t>Lown</a:t>
            </a:r>
            <a:r>
              <a:rPr lang="en-US">
                <a:hlinkClick r:id="rId3"/>
              </a:rPr>
              <a:t> Institute</a:t>
            </a:r>
            <a:endParaRPr lang="en-US"/>
          </a:p>
        </p:txBody>
      </p:sp>
    </p:spTree>
    <p:extLst>
      <p:ext uri="{BB962C8B-B14F-4D97-AF65-F5344CB8AC3E}">
        <p14:creationId xmlns:p14="http://schemas.microsoft.com/office/powerpoint/2010/main" val="34937828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5896" y="200379"/>
            <a:ext cx="7315200" cy="849244"/>
          </a:xfrm>
        </p:spPr>
        <p:txBody>
          <a:bodyPr/>
          <a:lstStyle/>
          <a:p>
            <a:pPr algn="ctr"/>
            <a:r>
              <a:rPr lang="en-US" sz="3200">
                <a:latin typeface="Times New Roman" panose="02020603050405020304" pitchFamily="18" charset="0"/>
                <a:cs typeface="Times New Roman" panose="02020603050405020304" pitchFamily="18" charset="0"/>
              </a:rPr>
              <a:t>Design Constraints</a:t>
            </a:r>
          </a:p>
        </p:txBody>
      </p:sp>
      <p:sp>
        <p:nvSpPr>
          <p:cNvPr id="8" name="Content Placeholder 7"/>
          <p:cNvSpPr>
            <a:spLocks noGrp="1"/>
          </p:cNvSpPr>
          <p:nvPr>
            <p:ph idx="1"/>
          </p:nvPr>
        </p:nvSpPr>
        <p:spPr>
          <a:xfrm>
            <a:off x="339984" y="1254656"/>
            <a:ext cx="8229600" cy="4692112"/>
          </a:xfrm>
        </p:spPr>
        <p:txBody>
          <a:bodyPr numCol="1">
            <a:normAutofit lnSpcReduction="10000"/>
          </a:bodyPr>
          <a:lstStyle/>
          <a:p>
            <a:pPr marL="0" indent="0">
              <a:spcBef>
                <a:spcPts val="200"/>
              </a:spcBef>
              <a:spcAft>
                <a:spcPts val="300"/>
              </a:spcAft>
              <a:buNone/>
            </a:pPr>
            <a:r>
              <a:rPr lang="en-US" sz="2000" b="1">
                <a:latin typeface="Times New Roman" panose="02020603050405020304" pitchFamily="18" charset="0"/>
                <a:cs typeface="Times New Roman" panose="02020603050405020304" pitchFamily="18" charset="0"/>
              </a:rPr>
              <a:t>Specifications</a:t>
            </a:r>
          </a:p>
          <a:p>
            <a:pPr marL="457200" indent="-457200">
              <a:spcBef>
                <a:spcPts val="200"/>
              </a:spcBef>
              <a:spcAft>
                <a:spcPts val="300"/>
              </a:spcAft>
              <a:buFont typeface="+mj-lt"/>
              <a:buAutoNum type="arabicPeriod"/>
            </a:pPr>
            <a:r>
              <a:rPr lang="en-US" sz="2000">
                <a:latin typeface="Times New Roman" panose="02020603050405020304" pitchFamily="18" charset="0"/>
                <a:cs typeface="Times New Roman" panose="02020603050405020304" pitchFamily="18" charset="0"/>
              </a:rPr>
              <a:t>Store medicine for 7 days and for morning, noon, and evening</a:t>
            </a:r>
          </a:p>
          <a:p>
            <a:pPr marL="457200" indent="-457200">
              <a:spcBef>
                <a:spcPts val="200"/>
              </a:spcBef>
              <a:spcAft>
                <a:spcPts val="300"/>
              </a:spcAft>
              <a:buFont typeface="+mj-lt"/>
              <a:buAutoNum type="arabicPeriod"/>
            </a:pPr>
            <a:r>
              <a:rPr lang="en-US" sz="2000">
                <a:latin typeface="Times New Roman" panose="02020603050405020304" pitchFamily="18" charset="0"/>
                <a:cs typeface="Times New Roman" panose="02020603050405020304" pitchFamily="18" charset="0"/>
              </a:rPr>
              <a:t>Lock/Unlock mechanism for medication</a:t>
            </a:r>
          </a:p>
          <a:p>
            <a:pPr marL="457200" indent="-457200">
              <a:spcBef>
                <a:spcPts val="200"/>
              </a:spcBef>
              <a:spcAft>
                <a:spcPts val="300"/>
              </a:spcAft>
              <a:buFont typeface="+mj-lt"/>
              <a:buAutoNum type="arabicPeriod"/>
            </a:pPr>
            <a:r>
              <a:rPr lang="en-US" sz="2000">
                <a:latin typeface="Times New Roman" panose="02020603050405020304" pitchFamily="18" charset="0"/>
                <a:cs typeface="Times New Roman" panose="02020603050405020304" pitchFamily="18" charset="0"/>
              </a:rPr>
              <a:t>User interface with a touch screen</a:t>
            </a:r>
          </a:p>
          <a:p>
            <a:pPr marL="457200" indent="-457200">
              <a:spcBef>
                <a:spcPts val="200"/>
              </a:spcBef>
              <a:spcAft>
                <a:spcPts val="300"/>
              </a:spcAft>
              <a:buFont typeface="+mj-lt"/>
              <a:buAutoNum type="arabicPeriod"/>
            </a:pPr>
            <a:r>
              <a:rPr lang="en-US" sz="2000">
                <a:latin typeface="Times New Roman" panose="02020603050405020304" pitchFamily="18" charset="0"/>
                <a:cs typeface="Times New Roman" panose="02020603050405020304" pitchFamily="18" charset="0"/>
              </a:rPr>
              <a:t>Speaker to remind the user to take medication</a:t>
            </a:r>
          </a:p>
          <a:p>
            <a:pPr marL="457200" indent="-457200">
              <a:spcBef>
                <a:spcPts val="200"/>
              </a:spcBef>
              <a:spcAft>
                <a:spcPts val="300"/>
              </a:spcAft>
              <a:buFont typeface="+mj-lt"/>
              <a:buAutoNum type="arabicPeriod"/>
            </a:pPr>
            <a:r>
              <a:rPr lang="en-US" sz="2000">
                <a:latin typeface="Times New Roman" panose="02020603050405020304" pitchFamily="18" charset="0"/>
                <a:cs typeface="Times New Roman" panose="02020603050405020304" pitchFamily="18" charset="0"/>
              </a:rPr>
              <a:t>Camera to capture images of the user taking medication</a:t>
            </a:r>
          </a:p>
          <a:p>
            <a:pPr marL="457200" indent="-457200">
              <a:spcBef>
                <a:spcPts val="200"/>
              </a:spcBef>
              <a:spcAft>
                <a:spcPts val="300"/>
              </a:spcAft>
              <a:buFont typeface="+mj-lt"/>
              <a:buAutoNum type="arabicPeriod"/>
            </a:pPr>
            <a:r>
              <a:rPr lang="en-US" sz="2000">
                <a:latin typeface="Times New Roman" panose="02020603050405020304" pitchFamily="18" charset="0"/>
                <a:cs typeface="Times New Roman" panose="02020603050405020304" pitchFamily="18" charset="0"/>
              </a:rPr>
              <a:t>Send notifications to caregivers upon completion of medication-taking</a:t>
            </a:r>
          </a:p>
          <a:p>
            <a:pPr marL="457200" indent="-457200">
              <a:spcBef>
                <a:spcPts val="200"/>
              </a:spcBef>
              <a:spcAft>
                <a:spcPts val="300"/>
              </a:spcAft>
              <a:buFont typeface="+mj-lt"/>
              <a:buAutoNum type="arabicPeriod"/>
            </a:pPr>
            <a:r>
              <a:rPr lang="en-US" sz="2000">
                <a:latin typeface="Times New Roman" panose="02020603050405020304" pitchFamily="18" charset="0"/>
                <a:cs typeface="Times New Roman" panose="02020603050405020304" pitchFamily="18" charset="0"/>
              </a:rPr>
              <a:t>Store medication data in a remote cloud server</a:t>
            </a:r>
          </a:p>
          <a:p>
            <a:pPr marL="0" indent="0">
              <a:spcBef>
                <a:spcPts val="200"/>
              </a:spcBef>
              <a:spcAft>
                <a:spcPts val="300"/>
              </a:spcAft>
              <a:buNone/>
            </a:pPr>
            <a:r>
              <a:rPr lang="en-US" sz="2000" b="1">
                <a:latin typeface="Times New Roman" panose="02020603050405020304" pitchFamily="18" charset="0"/>
                <a:cs typeface="Times New Roman" panose="02020603050405020304" pitchFamily="18" charset="0"/>
              </a:rPr>
              <a:t>Optional: </a:t>
            </a:r>
          </a:p>
          <a:p>
            <a:pPr marL="457200" indent="-457200">
              <a:spcBef>
                <a:spcPts val="200"/>
              </a:spcBef>
              <a:spcAft>
                <a:spcPts val="300"/>
              </a:spcAft>
              <a:buFont typeface="+mj-lt"/>
              <a:buAutoNum type="arabicPeriod"/>
            </a:pPr>
            <a:r>
              <a:rPr lang="en-US" sz="2000">
                <a:latin typeface="Times New Roman" panose="02020603050405020304" pitchFamily="18" charset="0"/>
                <a:cs typeface="Times New Roman" panose="02020603050405020304" pitchFamily="18" charset="0"/>
              </a:rPr>
              <a:t>Recognize pill types and quantity through images taken by the camera (optional)</a:t>
            </a:r>
          </a:p>
          <a:p>
            <a:pPr marL="457200" indent="-457200">
              <a:spcBef>
                <a:spcPts val="200"/>
              </a:spcBef>
              <a:spcAft>
                <a:spcPts val="300"/>
              </a:spcAft>
              <a:buFont typeface="+mj-lt"/>
              <a:buAutoNum type="arabicPeriod"/>
            </a:pPr>
            <a:r>
              <a:rPr lang="en-US" sz="2000">
                <a:latin typeface="Times New Roman" panose="02020603050405020304" pitchFamily="18" charset="0"/>
                <a:cs typeface="Times New Roman" panose="02020603050405020304" pitchFamily="18" charset="0"/>
              </a:rPr>
              <a:t>Support user authorization through face recognition or fingerprint (optional)Multiple Compartments to store medicine</a:t>
            </a:r>
            <a:endParaRPr lang="en-US" sz="1600">
              <a:latin typeface="Times New Roman" panose="02020603050405020304" pitchFamily="18" charset="0"/>
              <a:cs typeface="Times New Roman" panose="02020603050405020304" pitchFamily="18" charset="0"/>
            </a:endParaRPr>
          </a:p>
          <a:p>
            <a:pPr marL="457200" indent="-457200">
              <a:spcBef>
                <a:spcPts val="200"/>
              </a:spcBef>
              <a:spcAft>
                <a:spcPts val="300"/>
              </a:spcAft>
              <a:buFont typeface="+mj-lt"/>
              <a:buAutoNum type="arabicPeriod"/>
            </a:pPr>
            <a:endParaRPr lang="en-US" sz="2000">
              <a:latin typeface="Times New Roman" panose="02020603050405020304" pitchFamily="18" charset="0"/>
              <a:cs typeface="Times New Roman" panose="02020603050405020304" pitchFamily="18" charset="0"/>
            </a:endParaRPr>
          </a:p>
          <a:p>
            <a:pPr>
              <a:spcBef>
                <a:spcPts val="200"/>
              </a:spcBef>
              <a:spcAft>
                <a:spcPts val="300"/>
              </a:spcAft>
            </a:pPr>
            <a:endParaRPr lang="en-US" sz="2000">
              <a:latin typeface="Times New Roman" panose="02020603050405020304" pitchFamily="18" charset="0"/>
              <a:cs typeface="Times New Roman" panose="02020603050405020304" pitchFamily="18" charset="0"/>
            </a:endParaRPr>
          </a:p>
          <a:p>
            <a:pPr>
              <a:spcBef>
                <a:spcPts val="200"/>
              </a:spcBef>
              <a:spcAft>
                <a:spcPts val="300"/>
              </a:spcAft>
            </a:pPr>
            <a:endParaRPr lang="en-US" sz="2000">
              <a:latin typeface="Times New Roman" panose="02020603050405020304" pitchFamily="18" charset="0"/>
              <a:cs typeface="Times New Roman" panose="02020603050405020304" pitchFamily="18" charset="0"/>
            </a:endParaRPr>
          </a:p>
          <a:p>
            <a:pPr>
              <a:spcBef>
                <a:spcPts val="200"/>
              </a:spcBef>
              <a:spcAft>
                <a:spcPts val="300"/>
              </a:spcAft>
            </a:pPr>
            <a:endParaRPr lang="en-US" sz="2000">
              <a:latin typeface="Times New Roman" panose="02020603050405020304" pitchFamily="18" charset="0"/>
              <a:cs typeface="Times New Roman" panose="02020603050405020304" pitchFamily="18" charset="0"/>
            </a:endParaRPr>
          </a:p>
          <a:p>
            <a:pPr marL="0" indent="0">
              <a:buNone/>
            </a:pPr>
            <a:endParaRPr lang="en-US" sz="2000">
              <a:latin typeface="Times New Roman" panose="02020603050405020304" pitchFamily="18" charset="0"/>
              <a:cs typeface="Times New Roman" panose="02020603050405020304" pitchFamily="18" charset="0"/>
            </a:endParaRPr>
          </a:p>
          <a:p>
            <a:endParaRPr lang="en-US" sz="2000">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9910561B-9879-25B4-23FB-544C19438EA8}"/>
              </a:ext>
            </a:extLst>
          </p:cNvPr>
          <p:cNvSpPr/>
          <p:nvPr/>
        </p:nvSpPr>
        <p:spPr>
          <a:xfrm>
            <a:off x="6019800" y="6526696"/>
            <a:ext cx="3124200" cy="304800"/>
          </a:xfrm>
          <a:prstGeom prst="rect">
            <a:avLst/>
          </a:prstGeom>
          <a:solidFill>
            <a:srgbClr val="5050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8081096" y="6462164"/>
            <a:ext cx="1066800" cy="738664"/>
          </a:xfrm>
          <a:prstGeom prst="rect">
            <a:avLst/>
          </a:prstGeom>
          <a:noFill/>
        </p:spPr>
        <p:txBody>
          <a:bodyPr wrap="square" rtlCol="0">
            <a:spAutoFit/>
          </a:bodyPr>
          <a:lstStyle/>
          <a:p>
            <a:r>
              <a:rPr lang="en-US" sz="1050" err="1"/>
              <a:t>Zarek</a:t>
            </a:r>
            <a:r>
              <a:rPr lang="en-US" sz="1050"/>
              <a:t> </a:t>
            </a:r>
            <a:r>
              <a:rPr lang="en-US" sz="1050" err="1"/>
              <a:t>Rooker</a:t>
            </a:r>
            <a:endParaRPr lang="en-US" sz="1050"/>
          </a:p>
          <a:p>
            <a:r>
              <a:rPr lang="en-US" sz="1050"/>
              <a:t>2/2/2023</a:t>
            </a:r>
          </a:p>
          <a:p>
            <a:endParaRPr lang="en-US" sz="1050"/>
          </a:p>
          <a:p>
            <a:r>
              <a:rPr lang="en-US" sz="1050"/>
              <a:t> </a:t>
            </a:r>
          </a:p>
        </p:txBody>
      </p:sp>
    </p:spTree>
    <p:extLst>
      <p:ext uri="{BB962C8B-B14F-4D97-AF65-F5344CB8AC3E}">
        <p14:creationId xmlns:p14="http://schemas.microsoft.com/office/powerpoint/2010/main" val="8641574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00379"/>
            <a:ext cx="9144000" cy="849244"/>
          </a:xfrm>
        </p:spPr>
        <p:txBody>
          <a:bodyPr/>
          <a:lstStyle/>
          <a:p>
            <a:pPr algn="ctr"/>
            <a:r>
              <a:rPr lang="en-US" sz="3200">
                <a:latin typeface="Times New Roman" panose="02020603050405020304" pitchFamily="18" charset="0"/>
                <a:cs typeface="Times New Roman" panose="02020603050405020304" pitchFamily="18" charset="0"/>
              </a:rPr>
              <a:t>Consideration and Constraints</a:t>
            </a:r>
          </a:p>
        </p:txBody>
      </p:sp>
      <p:sp>
        <p:nvSpPr>
          <p:cNvPr id="8" name="Content Placeholder 7"/>
          <p:cNvSpPr>
            <a:spLocks noGrp="1"/>
          </p:cNvSpPr>
          <p:nvPr>
            <p:ph idx="1"/>
          </p:nvPr>
        </p:nvSpPr>
        <p:spPr>
          <a:xfrm>
            <a:off x="301658" y="1254656"/>
            <a:ext cx="8502977" cy="4892926"/>
          </a:xfrm>
        </p:spPr>
        <p:txBody>
          <a:bodyPr numCol="1" spcCol="182880">
            <a:normAutofit/>
          </a:bodyPr>
          <a:lstStyle/>
          <a:p>
            <a:pPr marL="0" indent="0">
              <a:spcBef>
                <a:spcPts val="200"/>
              </a:spcBef>
              <a:spcAft>
                <a:spcPts val="300"/>
              </a:spcAft>
              <a:buNone/>
            </a:pPr>
            <a:r>
              <a:rPr lang="en-US" sz="2000" b="1">
                <a:latin typeface="Times New Roman" panose="02020603050405020304" pitchFamily="18" charset="0"/>
                <a:cs typeface="Times New Roman" panose="02020603050405020304" pitchFamily="18" charset="0"/>
              </a:rPr>
              <a:t>Statistics to Consider: </a:t>
            </a:r>
          </a:p>
          <a:p>
            <a:pPr>
              <a:spcBef>
                <a:spcPts val="200"/>
              </a:spcBef>
              <a:spcAft>
                <a:spcPts val="300"/>
              </a:spcAft>
            </a:pPr>
            <a:r>
              <a:rPr lang="en-US" sz="1800">
                <a:latin typeface="Times New Roman" panose="02020603050405020304" pitchFamily="18" charset="0"/>
                <a:cs typeface="Times New Roman" panose="02020603050405020304" pitchFamily="18" charset="0"/>
              </a:rPr>
              <a:t>Average Adult takes 4 prescription medication</a:t>
            </a:r>
          </a:p>
          <a:p>
            <a:pPr>
              <a:spcBef>
                <a:spcPts val="200"/>
              </a:spcBef>
              <a:spcAft>
                <a:spcPts val="300"/>
              </a:spcAft>
            </a:pPr>
            <a:r>
              <a:rPr lang="en-US" sz="1800">
                <a:latin typeface="Times New Roman" panose="02020603050405020304" pitchFamily="18" charset="0"/>
                <a:cs typeface="Times New Roman" panose="02020603050405020304" pitchFamily="18" charset="0"/>
              </a:rPr>
              <a:t>More than four in ten older adults take five or more prescription medications</a:t>
            </a:r>
          </a:p>
          <a:p>
            <a:pPr marL="0" indent="0">
              <a:spcBef>
                <a:spcPts val="200"/>
              </a:spcBef>
              <a:spcAft>
                <a:spcPts val="300"/>
              </a:spcAft>
              <a:buNone/>
            </a:pPr>
            <a:endParaRPr lang="en-US" sz="1800">
              <a:latin typeface="Times New Roman" panose="02020603050405020304" pitchFamily="18" charset="0"/>
              <a:cs typeface="Times New Roman" panose="02020603050405020304" pitchFamily="18" charset="0"/>
            </a:endParaRPr>
          </a:p>
          <a:p>
            <a:pPr marL="0" indent="0">
              <a:spcBef>
                <a:spcPts val="200"/>
              </a:spcBef>
              <a:spcAft>
                <a:spcPts val="300"/>
              </a:spcAft>
              <a:buNone/>
            </a:pPr>
            <a:r>
              <a:rPr lang="en-US" sz="1800" b="1">
                <a:latin typeface="Times New Roman" panose="02020603050405020304" pitchFamily="18" charset="0"/>
                <a:cs typeface="Times New Roman" panose="02020603050405020304" pitchFamily="18" charset="0"/>
              </a:rPr>
              <a:t>Target Audience:</a:t>
            </a:r>
          </a:p>
          <a:p>
            <a:pPr>
              <a:spcBef>
                <a:spcPts val="200"/>
              </a:spcBef>
              <a:spcAft>
                <a:spcPts val="300"/>
              </a:spcAft>
            </a:pPr>
            <a:r>
              <a:rPr lang="en-US" sz="1800">
                <a:latin typeface="Times New Roman" panose="02020603050405020304" pitchFamily="18" charset="0"/>
                <a:cs typeface="Times New Roman" panose="02020603050405020304" pitchFamily="18" charset="0"/>
              </a:rPr>
              <a:t>Elderly Patients</a:t>
            </a:r>
          </a:p>
          <a:p>
            <a:pPr marL="0" indent="0">
              <a:spcBef>
                <a:spcPts val="200"/>
              </a:spcBef>
              <a:spcAft>
                <a:spcPts val="300"/>
              </a:spcAft>
              <a:buNone/>
            </a:pPr>
            <a:endParaRPr lang="en-US" sz="1800" b="1">
              <a:latin typeface="Times New Roman" panose="02020603050405020304" pitchFamily="18" charset="0"/>
              <a:cs typeface="Times New Roman" panose="02020603050405020304" pitchFamily="18" charset="0"/>
            </a:endParaRPr>
          </a:p>
          <a:p>
            <a:pPr marL="0" indent="0">
              <a:spcBef>
                <a:spcPts val="200"/>
              </a:spcBef>
              <a:spcAft>
                <a:spcPts val="300"/>
              </a:spcAft>
              <a:buNone/>
            </a:pPr>
            <a:r>
              <a:rPr lang="en-US" sz="1800" b="1">
                <a:latin typeface="Times New Roman" panose="02020603050405020304" pitchFamily="18" charset="0"/>
                <a:cs typeface="Times New Roman" panose="02020603050405020304" pitchFamily="18" charset="0"/>
              </a:rPr>
              <a:t>Considerations: </a:t>
            </a:r>
          </a:p>
          <a:p>
            <a:pPr>
              <a:spcBef>
                <a:spcPts val="200"/>
              </a:spcBef>
              <a:spcAft>
                <a:spcPts val="300"/>
              </a:spcAft>
            </a:pPr>
            <a:r>
              <a:rPr lang="en-US" sz="1800">
                <a:latin typeface="Times New Roman" panose="02020603050405020304" pitchFamily="18" charset="0"/>
                <a:cs typeface="Times New Roman" panose="02020603050405020304" pitchFamily="18" charset="0"/>
              </a:rPr>
              <a:t>Ease of use: The design should be intuitive and easy to operate, allowing elderly users to quickly and easily access their medication</a:t>
            </a:r>
          </a:p>
          <a:p>
            <a:pPr>
              <a:spcBef>
                <a:spcPts val="200"/>
              </a:spcBef>
              <a:spcAft>
                <a:spcPts val="300"/>
              </a:spcAft>
            </a:pPr>
            <a:r>
              <a:rPr lang="en-US" sz="1800">
                <a:latin typeface="Times New Roman" panose="02020603050405020304" pitchFamily="18" charset="0"/>
                <a:cs typeface="Times New Roman" panose="02020603050405020304" pitchFamily="18" charset="0"/>
              </a:rPr>
              <a:t>Lower risk of medicine contamination </a:t>
            </a:r>
          </a:p>
          <a:p>
            <a:pPr>
              <a:spcBef>
                <a:spcPts val="200"/>
              </a:spcBef>
              <a:spcAft>
                <a:spcPts val="300"/>
              </a:spcAft>
            </a:pPr>
            <a:r>
              <a:rPr lang="en-US" sz="1800">
                <a:latin typeface="Times New Roman" panose="02020603050405020304" pitchFamily="18" charset="0"/>
                <a:cs typeface="Times New Roman" panose="02020603050405020304" pitchFamily="18" charset="0"/>
              </a:rPr>
              <a:t>Lower risk of accidental ingestion of medication</a:t>
            </a:r>
          </a:p>
          <a:p>
            <a:pPr>
              <a:spcBef>
                <a:spcPts val="200"/>
              </a:spcBef>
              <a:spcAft>
                <a:spcPts val="300"/>
              </a:spcAft>
            </a:pPr>
            <a:r>
              <a:rPr lang="en-US" sz="1800">
                <a:latin typeface="Times New Roman" panose="02020603050405020304" pitchFamily="18" charset="0"/>
                <a:cs typeface="Times New Roman" panose="02020603050405020304" pitchFamily="18" charset="0"/>
              </a:rPr>
              <a:t>Accommodating for all</a:t>
            </a:r>
          </a:p>
          <a:p>
            <a:pPr marL="0" indent="0">
              <a:spcBef>
                <a:spcPts val="200"/>
              </a:spcBef>
              <a:spcAft>
                <a:spcPts val="300"/>
              </a:spcAft>
              <a:buNone/>
            </a:pPr>
            <a:endParaRPr lang="en-US" sz="1800">
              <a:latin typeface="Times New Roman" panose="02020603050405020304" pitchFamily="18" charset="0"/>
              <a:cs typeface="Times New Roman" panose="02020603050405020304" pitchFamily="18" charset="0"/>
            </a:endParaRPr>
          </a:p>
          <a:p>
            <a:pPr>
              <a:spcBef>
                <a:spcPts val="200"/>
              </a:spcBef>
              <a:spcAft>
                <a:spcPts val="300"/>
              </a:spcAft>
            </a:pPr>
            <a:endParaRPr lang="en-US" sz="1400">
              <a:latin typeface="Times New Roman" panose="02020603050405020304" pitchFamily="18" charset="0"/>
              <a:cs typeface="Times New Roman" panose="02020603050405020304" pitchFamily="18" charset="0"/>
            </a:endParaRPr>
          </a:p>
          <a:p>
            <a:pPr>
              <a:spcBef>
                <a:spcPts val="200"/>
              </a:spcBef>
              <a:spcAft>
                <a:spcPts val="300"/>
              </a:spcAft>
            </a:pPr>
            <a:endParaRPr lang="en-US" sz="1800">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9910561B-9879-25B4-23FB-544C19438EA8}"/>
              </a:ext>
            </a:extLst>
          </p:cNvPr>
          <p:cNvSpPr/>
          <p:nvPr/>
        </p:nvSpPr>
        <p:spPr>
          <a:xfrm>
            <a:off x="6019800" y="6526696"/>
            <a:ext cx="3124200" cy="304800"/>
          </a:xfrm>
          <a:prstGeom prst="rect">
            <a:avLst/>
          </a:prstGeom>
          <a:solidFill>
            <a:srgbClr val="5050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8077200" y="6462164"/>
            <a:ext cx="1066800" cy="738664"/>
          </a:xfrm>
          <a:prstGeom prst="rect">
            <a:avLst/>
          </a:prstGeom>
          <a:noFill/>
        </p:spPr>
        <p:txBody>
          <a:bodyPr wrap="square" rtlCol="0">
            <a:spAutoFit/>
          </a:bodyPr>
          <a:lstStyle/>
          <a:p>
            <a:r>
              <a:rPr lang="en-US" sz="1050" err="1"/>
              <a:t>Zarek</a:t>
            </a:r>
            <a:r>
              <a:rPr lang="en-US" sz="1050"/>
              <a:t> </a:t>
            </a:r>
            <a:r>
              <a:rPr lang="en-US" sz="1050" err="1"/>
              <a:t>Rooker</a:t>
            </a:r>
            <a:endParaRPr lang="en-US" sz="1050"/>
          </a:p>
          <a:p>
            <a:r>
              <a:rPr lang="en-US" sz="1050"/>
              <a:t>2/2/2023</a:t>
            </a:r>
          </a:p>
          <a:p>
            <a:endParaRPr lang="en-US" sz="1050"/>
          </a:p>
          <a:p>
            <a:r>
              <a:rPr lang="en-US" sz="1050"/>
              <a:t> </a:t>
            </a:r>
          </a:p>
        </p:txBody>
      </p:sp>
    </p:spTree>
    <p:extLst>
      <p:ext uri="{BB962C8B-B14F-4D97-AF65-F5344CB8AC3E}">
        <p14:creationId xmlns:p14="http://schemas.microsoft.com/office/powerpoint/2010/main" val="30904472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00379"/>
            <a:ext cx="9144000" cy="849244"/>
          </a:xfrm>
        </p:spPr>
        <p:txBody>
          <a:bodyPr/>
          <a:lstStyle/>
          <a:p>
            <a:pPr algn="ctr"/>
            <a:r>
              <a:rPr lang="en-US" sz="3200">
                <a:latin typeface="Times New Roman" panose="02020603050405020304" pitchFamily="18" charset="0"/>
                <a:cs typeface="Times New Roman" panose="02020603050405020304" pitchFamily="18" charset="0"/>
              </a:rPr>
              <a:t>Consideration and Constraints</a:t>
            </a:r>
          </a:p>
        </p:txBody>
      </p:sp>
      <p:sp>
        <p:nvSpPr>
          <p:cNvPr id="8" name="Content Placeholder 7"/>
          <p:cNvSpPr>
            <a:spLocks noGrp="1"/>
          </p:cNvSpPr>
          <p:nvPr>
            <p:ph idx="1"/>
          </p:nvPr>
        </p:nvSpPr>
        <p:spPr>
          <a:xfrm>
            <a:off x="301658" y="1254656"/>
            <a:ext cx="8502977" cy="4525963"/>
          </a:xfrm>
        </p:spPr>
        <p:txBody>
          <a:bodyPr numCol="3" spcCol="182880">
            <a:normAutofit lnSpcReduction="10000"/>
          </a:bodyPr>
          <a:lstStyle/>
          <a:p>
            <a:pPr marL="0" indent="0">
              <a:spcBef>
                <a:spcPts val="200"/>
              </a:spcBef>
              <a:spcAft>
                <a:spcPts val="300"/>
              </a:spcAft>
              <a:buNone/>
            </a:pPr>
            <a:r>
              <a:rPr lang="en-US" sz="1600" b="1">
                <a:latin typeface="Times New Roman" panose="02020603050405020304" pitchFamily="18" charset="0"/>
                <a:cs typeface="Times New Roman" panose="02020603050405020304" pitchFamily="18" charset="0"/>
              </a:rPr>
              <a:t>Environmental: </a:t>
            </a:r>
          </a:p>
          <a:p>
            <a:pPr>
              <a:spcBef>
                <a:spcPts val="200"/>
              </a:spcBef>
              <a:spcAft>
                <a:spcPts val="300"/>
              </a:spcAft>
            </a:pPr>
            <a:r>
              <a:rPr lang="en-US" sz="1600">
                <a:latin typeface="Times New Roman" panose="02020603050405020304" pitchFamily="18" charset="0"/>
                <a:cs typeface="Times New Roman" panose="02020603050405020304" pitchFamily="18" charset="0"/>
              </a:rPr>
              <a:t>Energy efficient.</a:t>
            </a:r>
          </a:p>
          <a:p>
            <a:pPr>
              <a:spcBef>
                <a:spcPts val="200"/>
              </a:spcBef>
              <a:spcAft>
                <a:spcPts val="300"/>
              </a:spcAft>
            </a:pPr>
            <a:r>
              <a:rPr lang="en-US" sz="1600">
                <a:latin typeface="Times New Roman" panose="02020603050405020304" pitchFamily="18" charset="0"/>
                <a:cs typeface="Times New Roman" panose="02020603050405020304" pitchFamily="18" charset="0"/>
              </a:rPr>
              <a:t>Recyclable/Compostable</a:t>
            </a:r>
          </a:p>
          <a:p>
            <a:pPr marL="0" indent="0">
              <a:spcBef>
                <a:spcPts val="200"/>
              </a:spcBef>
              <a:spcAft>
                <a:spcPts val="300"/>
              </a:spcAft>
              <a:buNone/>
            </a:pPr>
            <a:endParaRPr lang="en-US" sz="1600">
              <a:latin typeface="Times New Roman" panose="02020603050405020304" pitchFamily="18" charset="0"/>
              <a:cs typeface="Times New Roman" panose="02020603050405020304" pitchFamily="18" charset="0"/>
            </a:endParaRPr>
          </a:p>
          <a:p>
            <a:pPr marL="0" indent="0">
              <a:spcBef>
                <a:spcPts val="200"/>
              </a:spcBef>
              <a:spcAft>
                <a:spcPts val="300"/>
              </a:spcAft>
              <a:buNone/>
            </a:pPr>
            <a:endParaRPr lang="en-US" sz="1600">
              <a:latin typeface="Times New Roman" panose="02020603050405020304" pitchFamily="18" charset="0"/>
              <a:cs typeface="Times New Roman" panose="02020603050405020304" pitchFamily="18" charset="0"/>
            </a:endParaRPr>
          </a:p>
          <a:p>
            <a:pPr marL="0" indent="0">
              <a:spcBef>
                <a:spcPts val="200"/>
              </a:spcBef>
              <a:spcAft>
                <a:spcPts val="300"/>
              </a:spcAft>
              <a:buNone/>
            </a:pPr>
            <a:r>
              <a:rPr lang="en-US" sz="1600" b="1">
                <a:latin typeface="Times New Roman" panose="02020603050405020304" pitchFamily="18" charset="0"/>
                <a:cs typeface="Times New Roman" panose="02020603050405020304" pitchFamily="18" charset="0"/>
              </a:rPr>
              <a:t>Health: </a:t>
            </a:r>
          </a:p>
          <a:p>
            <a:pPr>
              <a:spcBef>
                <a:spcPts val="200"/>
              </a:spcBef>
              <a:spcAft>
                <a:spcPts val="300"/>
              </a:spcAft>
            </a:pPr>
            <a:r>
              <a:rPr lang="en-US" sz="1600">
                <a:latin typeface="Times New Roman" panose="02020603050405020304" pitchFamily="18" charset="0"/>
                <a:cs typeface="Times New Roman" panose="02020603050405020304" pitchFamily="18" charset="0"/>
              </a:rPr>
              <a:t>Safe for Use</a:t>
            </a:r>
          </a:p>
          <a:p>
            <a:pPr>
              <a:spcBef>
                <a:spcPts val="200"/>
              </a:spcBef>
              <a:spcAft>
                <a:spcPts val="300"/>
              </a:spcAft>
            </a:pPr>
            <a:r>
              <a:rPr lang="en-US" sz="1600">
                <a:latin typeface="Times New Roman" panose="02020603050405020304" pitchFamily="18" charset="0"/>
                <a:cs typeface="Times New Roman" panose="02020603050405020304" pitchFamily="18" charset="0"/>
              </a:rPr>
              <a:t>Properly Locking</a:t>
            </a:r>
          </a:p>
          <a:p>
            <a:pPr>
              <a:spcBef>
                <a:spcPts val="200"/>
              </a:spcBef>
              <a:spcAft>
                <a:spcPts val="300"/>
              </a:spcAft>
            </a:pPr>
            <a:r>
              <a:rPr lang="en-US" sz="1600">
                <a:latin typeface="Times New Roman" panose="02020603050405020304" pitchFamily="18" charset="0"/>
                <a:cs typeface="Times New Roman" panose="02020603050405020304" pitchFamily="18" charset="0"/>
              </a:rPr>
              <a:t>List Medications</a:t>
            </a:r>
          </a:p>
          <a:p>
            <a:pPr marL="0" indent="0">
              <a:spcBef>
                <a:spcPts val="200"/>
              </a:spcBef>
              <a:spcAft>
                <a:spcPts val="300"/>
              </a:spcAft>
              <a:buNone/>
            </a:pPr>
            <a:endParaRPr lang="en-US" sz="1600">
              <a:latin typeface="Times New Roman" panose="02020603050405020304" pitchFamily="18" charset="0"/>
              <a:cs typeface="Times New Roman" panose="02020603050405020304" pitchFamily="18" charset="0"/>
            </a:endParaRPr>
          </a:p>
          <a:p>
            <a:pPr marL="0" indent="0">
              <a:spcBef>
                <a:spcPts val="200"/>
              </a:spcBef>
              <a:spcAft>
                <a:spcPts val="300"/>
              </a:spcAft>
              <a:buNone/>
            </a:pPr>
            <a:endParaRPr lang="en-US" sz="1600">
              <a:latin typeface="Times New Roman" panose="02020603050405020304" pitchFamily="18" charset="0"/>
              <a:cs typeface="Times New Roman" panose="02020603050405020304" pitchFamily="18" charset="0"/>
            </a:endParaRPr>
          </a:p>
          <a:p>
            <a:pPr marL="0" indent="0">
              <a:spcBef>
                <a:spcPts val="200"/>
              </a:spcBef>
              <a:spcAft>
                <a:spcPts val="300"/>
              </a:spcAft>
              <a:buNone/>
            </a:pPr>
            <a:endParaRPr lang="en-US" sz="1600">
              <a:latin typeface="Times New Roman" panose="02020603050405020304" pitchFamily="18" charset="0"/>
              <a:cs typeface="Times New Roman" panose="02020603050405020304" pitchFamily="18" charset="0"/>
            </a:endParaRPr>
          </a:p>
          <a:p>
            <a:pPr marL="0" indent="0">
              <a:spcBef>
                <a:spcPts val="200"/>
              </a:spcBef>
              <a:spcAft>
                <a:spcPts val="300"/>
              </a:spcAft>
              <a:buNone/>
            </a:pPr>
            <a:r>
              <a:rPr lang="en-US" sz="1600" b="1">
                <a:latin typeface="Times New Roman" panose="02020603050405020304" pitchFamily="18" charset="0"/>
                <a:cs typeface="Times New Roman" panose="02020603050405020304" pitchFamily="18" charset="0"/>
              </a:rPr>
              <a:t>Safety: </a:t>
            </a:r>
          </a:p>
          <a:p>
            <a:pPr>
              <a:spcBef>
                <a:spcPts val="200"/>
              </a:spcBef>
              <a:spcAft>
                <a:spcPts val="300"/>
              </a:spcAft>
            </a:pPr>
            <a:r>
              <a:rPr lang="en-US" sz="1600">
                <a:latin typeface="Times New Roman" panose="02020603050405020304" pitchFamily="18" charset="0"/>
                <a:cs typeface="Times New Roman" panose="02020603050405020304" pitchFamily="18" charset="0"/>
              </a:rPr>
              <a:t>Electrical shock or fire</a:t>
            </a:r>
          </a:p>
          <a:p>
            <a:pPr>
              <a:spcBef>
                <a:spcPts val="200"/>
              </a:spcBef>
              <a:spcAft>
                <a:spcPts val="300"/>
              </a:spcAft>
            </a:pPr>
            <a:r>
              <a:rPr lang="en-US" sz="1600">
                <a:latin typeface="Times New Roman" panose="02020603050405020304" pitchFamily="18" charset="0"/>
                <a:cs typeface="Times New Roman" panose="02020603050405020304" pitchFamily="18" charset="0"/>
              </a:rPr>
              <a:t>Sharp edges &amp; hazards</a:t>
            </a:r>
          </a:p>
          <a:p>
            <a:pPr marL="0" indent="0">
              <a:spcBef>
                <a:spcPts val="200"/>
              </a:spcBef>
              <a:spcAft>
                <a:spcPts val="300"/>
              </a:spcAft>
              <a:buNone/>
            </a:pPr>
            <a:r>
              <a:rPr lang="en-US" sz="1600" b="1">
                <a:latin typeface="Times New Roman" panose="02020603050405020304" pitchFamily="18" charset="0"/>
                <a:cs typeface="Times New Roman" panose="02020603050405020304" pitchFamily="18" charset="0"/>
              </a:rPr>
              <a:t>Sustainability:</a:t>
            </a:r>
          </a:p>
          <a:p>
            <a:pPr>
              <a:spcBef>
                <a:spcPts val="200"/>
              </a:spcBef>
              <a:spcAft>
                <a:spcPts val="300"/>
              </a:spcAft>
            </a:pPr>
            <a:r>
              <a:rPr lang="en-US" sz="1600">
                <a:latin typeface="Times New Roman" panose="02020603050405020304" pitchFamily="18" charset="0"/>
                <a:cs typeface="Times New Roman" panose="02020603050405020304" pitchFamily="18" charset="0"/>
              </a:rPr>
              <a:t>Long life span</a:t>
            </a:r>
          </a:p>
          <a:p>
            <a:pPr>
              <a:spcBef>
                <a:spcPts val="200"/>
              </a:spcBef>
              <a:spcAft>
                <a:spcPts val="300"/>
              </a:spcAft>
            </a:pPr>
            <a:r>
              <a:rPr lang="en-US" sz="1600">
                <a:latin typeface="Times New Roman" panose="02020603050405020304" pitchFamily="18" charset="0"/>
                <a:cs typeface="Times New Roman" panose="02020603050405020304" pitchFamily="18" charset="0"/>
              </a:rPr>
              <a:t>Refurbish/Reusable</a:t>
            </a:r>
          </a:p>
          <a:p>
            <a:pPr marL="0" indent="0">
              <a:spcBef>
                <a:spcPts val="200"/>
              </a:spcBef>
              <a:spcAft>
                <a:spcPts val="300"/>
              </a:spcAft>
              <a:buNone/>
            </a:pPr>
            <a:endParaRPr lang="en-US" sz="1600">
              <a:latin typeface="Times New Roman" panose="02020603050405020304" pitchFamily="18" charset="0"/>
              <a:cs typeface="Times New Roman" panose="02020603050405020304" pitchFamily="18" charset="0"/>
            </a:endParaRPr>
          </a:p>
          <a:p>
            <a:pPr marL="0" indent="0">
              <a:spcBef>
                <a:spcPts val="200"/>
              </a:spcBef>
              <a:spcAft>
                <a:spcPts val="300"/>
              </a:spcAft>
              <a:buNone/>
            </a:pPr>
            <a:endParaRPr lang="en-US" sz="1600">
              <a:latin typeface="Times New Roman" panose="02020603050405020304" pitchFamily="18" charset="0"/>
              <a:cs typeface="Times New Roman" panose="02020603050405020304" pitchFamily="18" charset="0"/>
            </a:endParaRPr>
          </a:p>
          <a:p>
            <a:pPr marL="0" indent="0">
              <a:spcBef>
                <a:spcPts val="200"/>
              </a:spcBef>
              <a:spcAft>
                <a:spcPts val="300"/>
              </a:spcAft>
              <a:buNone/>
            </a:pPr>
            <a:r>
              <a:rPr lang="en-US" sz="1600" b="1">
                <a:latin typeface="Times New Roman" panose="02020603050405020304" pitchFamily="18" charset="0"/>
                <a:cs typeface="Times New Roman" panose="02020603050405020304" pitchFamily="18" charset="0"/>
              </a:rPr>
              <a:t>Social:</a:t>
            </a:r>
          </a:p>
          <a:p>
            <a:pPr>
              <a:spcBef>
                <a:spcPts val="200"/>
              </a:spcBef>
              <a:spcAft>
                <a:spcPts val="300"/>
              </a:spcAft>
            </a:pPr>
            <a:r>
              <a:rPr lang="en-US" sz="1600">
                <a:latin typeface="Times New Roman" panose="02020603050405020304" pitchFamily="18" charset="0"/>
                <a:cs typeface="Times New Roman" panose="02020603050405020304" pitchFamily="18" charset="0"/>
              </a:rPr>
              <a:t>Accessible and useable for all</a:t>
            </a:r>
          </a:p>
          <a:p>
            <a:pPr marL="0" indent="0">
              <a:spcBef>
                <a:spcPts val="200"/>
              </a:spcBef>
              <a:spcAft>
                <a:spcPts val="300"/>
              </a:spcAft>
              <a:buNone/>
            </a:pPr>
            <a:endParaRPr lang="en-US" sz="1600">
              <a:latin typeface="Times New Roman" panose="02020603050405020304" pitchFamily="18" charset="0"/>
              <a:cs typeface="Times New Roman" panose="02020603050405020304" pitchFamily="18" charset="0"/>
            </a:endParaRPr>
          </a:p>
          <a:p>
            <a:pPr marL="0" indent="0">
              <a:spcBef>
                <a:spcPts val="200"/>
              </a:spcBef>
              <a:spcAft>
                <a:spcPts val="300"/>
              </a:spcAft>
              <a:buNone/>
            </a:pPr>
            <a:endParaRPr lang="en-US" sz="1600">
              <a:latin typeface="Times New Roman" panose="02020603050405020304" pitchFamily="18" charset="0"/>
              <a:cs typeface="Times New Roman" panose="02020603050405020304" pitchFamily="18" charset="0"/>
            </a:endParaRPr>
          </a:p>
          <a:p>
            <a:pPr marL="0" indent="0">
              <a:spcBef>
                <a:spcPts val="200"/>
              </a:spcBef>
              <a:spcAft>
                <a:spcPts val="300"/>
              </a:spcAft>
              <a:buNone/>
            </a:pPr>
            <a:endParaRPr lang="en-US" sz="1600">
              <a:latin typeface="Times New Roman" panose="02020603050405020304" pitchFamily="18" charset="0"/>
              <a:cs typeface="Times New Roman" panose="02020603050405020304" pitchFamily="18" charset="0"/>
            </a:endParaRPr>
          </a:p>
          <a:p>
            <a:pPr marL="0" indent="0">
              <a:spcBef>
                <a:spcPts val="200"/>
              </a:spcBef>
              <a:spcAft>
                <a:spcPts val="300"/>
              </a:spcAft>
              <a:buNone/>
            </a:pPr>
            <a:endParaRPr lang="en-US" sz="1600">
              <a:latin typeface="Times New Roman" panose="02020603050405020304" pitchFamily="18" charset="0"/>
              <a:cs typeface="Times New Roman" panose="02020603050405020304" pitchFamily="18" charset="0"/>
            </a:endParaRPr>
          </a:p>
          <a:p>
            <a:pPr marL="0" indent="0">
              <a:spcBef>
                <a:spcPts val="200"/>
              </a:spcBef>
              <a:spcAft>
                <a:spcPts val="300"/>
              </a:spcAft>
              <a:buNone/>
            </a:pPr>
            <a:r>
              <a:rPr lang="en-US" sz="1600" b="1">
                <a:latin typeface="Times New Roman" panose="02020603050405020304" pitchFamily="18" charset="0"/>
                <a:cs typeface="Times New Roman" panose="02020603050405020304" pitchFamily="18" charset="0"/>
              </a:rPr>
              <a:t>Cultural: </a:t>
            </a:r>
          </a:p>
          <a:p>
            <a:pPr>
              <a:spcBef>
                <a:spcPts val="200"/>
              </a:spcBef>
              <a:spcAft>
                <a:spcPts val="300"/>
              </a:spcAft>
            </a:pPr>
            <a:r>
              <a:rPr lang="en-US" sz="1600">
                <a:latin typeface="Times New Roman" panose="02020603050405020304" pitchFamily="18" charset="0"/>
                <a:cs typeface="Times New Roman" panose="02020603050405020304" pitchFamily="18" charset="0"/>
              </a:rPr>
              <a:t>Appropriate for target audience</a:t>
            </a:r>
          </a:p>
          <a:p>
            <a:pPr>
              <a:spcBef>
                <a:spcPts val="200"/>
              </a:spcBef>
              <a:spcAft>
                <a:spcPts val="300"/>
              </a:spcAft>
            </a:pPr>
            <a:endParaRPr lang="en-US" sz="1600">
              <a:latin typeface="Times New Roman" panose="02020603050405020304" pitchFamily="18" charset="0"/>
              <a:cs typeface="Times New Roman" panose="02020603050405020304" pitchFamily="18" charset="0"/>
            </a:endParaRPr>
          </a:p>
          <a:p>
            <a:pPr marL="0" indent="0">
              <a:spcBef>
                <a:spcPts val="200"/>
              </a:spcBef>
              <a:spcAft>
                <a:spcPts val="300"/>
              </a:spcAft>
              <a:buNone/>
            </a:pPr>
            <a:r>
              <a:rPr lang="en-US" sz="1600" b="1">
                <a:latin typeface="Times New Roman" panose="02020603050405020304" pitchFamily="18" charset="0"/>
                <a:cs typeface="Times New Roman" panose="02020603050405020304" pitchFamily="18" charset="0"/>
              </a:rPr>
              <a:t>Global: </a:t>
            </a:r>
          </a:p>
          <a:p>
            <a:pPr>
              <a:spcBef>
                <a:spcPts val="200"/>
              </a:spcBef>
              <a:spcAft>
                <a:spcPts val="300"/>
              </a:spcAft>
            </a:pPr>
            <a:r>
              <a:rPr lang="en-US" sz="1600">
                <a:latin typeface="Times New Roman" panose="02020603050405020304" pitchFamily="18" charset="0"/>
                <a:cs typeface="Times New Roman" panose="02020603050405020304" pitchFamily="18" charset="0"/>
              </a:rPr>
              <a:t>Meets regulatory standards</a:t>
            </a:r>
          </a:p>
          <a:p>
            <a:pPr>
              <a:spcBef>
                <a:spcPts val="200"/>
              </a:spcBef>
              <a:spcAft>
                <a:spcPts val="300"/>
              </a:spcAft>
            </a:pPr>
            <a:r>
              <a:rPr lang="en-US" sz="1600">
                <a:latin typeface="Times New Roman" panose="02020603050405020304" pitchFamily="18" charset="0"/>
                <a:cs typeface="Times New Roman" panose="02020603050405020304" pitchFamily="18" charset="0"/>
              </a:rPr>
              <a:t>Meets safety and performance requirements</a:t>
            </a:r>
          </a:p>
          <a:p>
            <a:pPr marL="0" indent="0">
              <a:spcBef>
                <a:spcPts val="200"/>
              </a:spcBef>
              <a:spcAft>
                <a:spcPts val="300"/>
              </a:spcAft>
              <a:buNone/>
            </a:pPr>
            <a:r>
              <a:rPr lang="en-US" sz="1600">
                <a:latin typeface="Times New Roman" panose="02020603050405020304" pitchFamily="18" charset="0"/>
                <a:cs typeface="Times New Roman" panose="02020603050405020304" pitchFamily="18" charset="0"/>
              </a:rPr>
              <a:t> </a:t>
            </a:r>
          </a:p>
          <a:p>
            <a:pPr marL="0" indent="0">
              <a:spcBef>
                <a:spcPts val="200"/>
              </a:spcBef>
              <a:spcAft>
                <a:spcPts val="300"/>
              </a:spcAft>
              <a:buNone/>
            </a:pPr>
            <a:r>
              <a:rPr lang="en-US" sz="1600" b="1">
                <a:latin typeface="Times New Roman" panose="02020603050405020304" pitchFamily="18" charset="0"/>
                <a:cs typeface="Times New Roman" panose="02020603050405020304" pitchFamily="18" charset="0"/>
              </a:rPr>
              <a:t>Ethical:</a:t>
            </a:r>
          </a:p>
          <a:p>
            <a:pPr>
              <a:spcBef>
                <a:spcPts val="200"/>
              </a:spcBef>
              <a:spcAft>
                <a:spcPts val="300"/>
              </a:spcAft>
            </a:pPr>
            <a:r>
              <a:rPr lang="en-US" sz="1600">
                <a:latin typeface="Times New Roman" panose="02020603050405020304" pitchFamily="18" charset="0"/>
                <a:cs typeface="Times New Roman" panose="02020603050405020304" pitchFamily="18" charset="0"/>
              </a:rPr>
              <a:t>Ethically produced and sourced</a:t>
            </a:r>
          </a:p>
          <a:p>
            <a:pPr>
              <a:spcBef>
                <a:spcPts val="200"/>
              </a:spcBef>
              <a:spcAft>
                <a:spcPts val="300"/>
              </a:spcAft>
            </a:pPr>
            <a:endParaRPr lang="en-US" sz="1600">
              <a:latin typeface="Times New Roman" panose="02020603050405020304" pitchFamily="18" charset="0"/>
              <a:cs typeface="Times New Roman" panose="02020603050405020304" pitchFamily="18" charset="0"/>
            </a:endParaRPr>
          </a:p>
          <a:p>
            <a:pPr marL="0" indent="0">
              <a:spcBef>
                <a:spcPts val="200"/>
              </a:spcBef>
              <a:spcAft>
                <a:spcPts val="300"/>
              </a:spcAft>
              <a:buNone/>
            </a:pPr>
            <a:endParaRPr lang="en-US" sz="1600">
              <a:latin typeface="Times New Roman" panose="02020603050405020304" pitchFamily="18" charset="0"/>
              <a:cs typeface="Times New Roman" panose="02020603050405020304" pitchFamily="18" charset="0"/>
            </a:endParaRPr>
          </a:p>
          <a:p>
            <a:pPr marL="0" indent="0">
              <a:spcBef>
                <a:spcPts val="200"/>
              </a:spcBef>
              <a:spcAft>
                <a:spcPts val="300"/>
              </a:spcAft>
              <a:buNone/>
            </a:pPr>
            <a:endParaRPr lang="en-US" sz="1600">
              <a:latin typeface="Times New Roman" panose="02020603050405020304" pitchFamily="18" charset="0"/>
              <a:cs typeface="Times New Roman" panose="02020603050405020304" pitchFamily="18" charset="0"/>
            </a:endParaRPr>
          </a:p>
          <a:p>
            <a:pPr marL="0" indent="0">
              <a:spcBef>
                <a:spcPts val="200"/>
              </a:spcBef>
              <a:spcAft>
                <a:spcPts val="300"/>
              </a:spcAft>
              <a:buNone/>
            </a:pPr>
            <a:endParaRPr lang="en-US" sz="1600">
              <a:latin typeface="Times New Roman" panose="02020603050405020304" pitchFamily="18" charset="0"/>
              <a:cs typeface="Times New Roman" panose="02020603050405020304" pitchFamily="18" charset="0"/>
            </a:endParaRPr>
          </a:p>
          <a:p>
            <a:pPr marL="0" indent="0">
              <a:spcBef>
                <a:spcPts val="200"/>
              </a:spcBef>
              <a:spcAft>
                <a:spcPts val="300"/>
              </a:spcAft>
              <a:buNone/>
            </a:pPr>
            <a:r>
              <a:rPr lang="en-US" sz="1600" b="1">
                <a:latin typeface="Times New Roman" panose="02020603050405020304" pitchFamily="18" charset="0"/>
                <a:cs typeface="Times New Roman" panose="02020603050405020304" pitchFamily="18" charset="0"/>
              </a:rPr>
              <a:t>Professional:</a:t>
            </a:r>
          </a:p>
          <a:p>
            <a:pPr>
              <a:spcBef>
                <a:spcPts val="200"/>
              </a:spcBef>
              <a:spcAft>
                <a:spcPts val="300"/>
              </a:spcAft>
            </a:pPr>
            <a:r>
              <a:rPr lang="en-US" sz="1600">
                <a:latin typeface="Times New Roman" panose="02020603050405020304" pitchFamily="18" charset="0"/>
                <a:cs typeface="Times New Roman" panose="02020603050405020304" pitchFamily="18" charset="0"/>
              </a:rPr>
              <a:t>Meets industry standard</a:t>
            </a:r>
          </a:p>
          <a:p>
            <a:pPr marL="0" indent="0">
              <a:spcBef>
                <a:spcPts val="200"/>
              </a:spcBef>
              <a:spcAft>
                <a:spcPts val="300"/>
              </a:spcAft>
              <a:buNone/>
            </a:pPr>
            <a:endParaRPr lang="en-US" sz="1600">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9910561B-9879-25B4-23FB-544C19438EA8}"/>
              </a:ext>
            </a:extLst>
          </p:cNvPr>
          <p:cNvSpPr/>
          <p:nvPr/>
        </p:nvSpPr>
        <p:spPr>
          <a:xfrm>
            <a:off x="6019800" y="6526696"/>
            <a:ext cx="3124200" cy="304800"/>
          </a:xfrm>
          <a:prstGeom prst="rect">
            <a:avLst/>
          </a:prstGeom>
          <a:solidFill>
            <a:srgbClr val="5050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8077200" y="6462164"/>
            <a:ext cx="1066800" cy="738664"/>
          </a:xfrm>
          <a:prstGeom prst="rect">
            <a:avLst/>
          </a:prstGeom>
          <a:noFill/>
        </p:spPr>
        <p:txBody>
          <a:bodyPr wrap="square" rtlCol="0">
            <a:spAutoFit/>
          </a:bodyPr>
          <a:lstStyle/>
          <a:p>
            <a:r>
              <a:rPr lang="en-US" sz="1050"/>
              <a:t>Zarek Rooker</a:t>
            </a:r>
          </a:p>
          <a:p>
            <a:r>
              <a:rPr lang="en-US" sz="1050"/>
              <a:t>2/2/2023</a:t>
            </a:r>
          </a:p>
          <a:p>
            <a:endParaRPr lang="en-US" sz="1050"/>
          </a:p>
          <a:p>
            <a:r>
              <a:rPr lang="en-US" sz="1050"/>
              <a:t> </a:t>
            </a:r>
          </a:p>
        </p:txBody>
      </p:sp>
    </p:spTree>
    <p:extLst>
      <p:ext uri="{BB962C8B-B14F-4D97-AF65-F5344CB8AC3E}">
        <p14:creationId xmlns:p14="http://schemas.microsoft.com/office/powerpoint/2010/main" val="4267913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a:extLst>
              <a:ext uri="{FF2B5EF4-FFF2-40B4-BE49-F238E27FC236}">
                <a16:creationId xmlns:a16="http://schemas.microsoft.com/office/drawing/2014/main" id="{A31C74CA-3178-E123-1765-EF6BEC8D7E12}"/>
              </a:ext>
            </a:extLst>
          </p:cNvPr>
          <p:cNvSpPr>
            <a:spLocks noGrp="1"/>
          </p:cNvSpPr>
          <p:nvPr>
            <p:ph type="title"/>
          </p:nvPr>
        </p:nvSpPr>
        <p:spPr>
          <a:xfrm>
            <a:off x="914400" y="247718"/>
            <a:ext cx="7315200" cy="849244"/>
          </a:xfrm>
        </p:spPr>
        <p:txBody>
          <a:bodyPr/>
          <a:lstStyle/>
          <a:p>
            <a:pPr algn="ctr"/>
            <a:r>
              <a:rPr lang="en-US" sz="3200">
                <a:latin typeface="Times New Roman" panose="02020603050405020304" pitchFamily="18" charset="0"/>
                <a:cs typeface="Times New Roman" panose="02020603050405020304" pitchFamily="18" charset="0"/>
              </a:rPr>
              <a:t>Schematic</a:t>
            </a:r>
            <a:endParaRPr lang="ar-SA">
              <a:latin typeface="Times New Roman" panose="02020603050405020304" pitchFamily="18" charset="0"/>
              <a:cs typeface="Times New Roman" panose="02020603050405020304" pitchFamily="18" charset="0"/>
            </a:endParaRPr>
          </a:p>
        </p:txBody>
      </p:sp>
      <p:pic>
        <p:nvPicPr>
          <p:cNvPr id="4" name="صورة 4">
            <a:extLst>
              <a:ext uri="{FF2B5EF4-FFF2-40B4-BE49-F238E27FC236}">
                <a16:creationId xmlns:a16="http://schemas.microsoft.com/office/drawing/2014/main" id="{AB9AC03B-67DB-D56C-E0E2-C50F69730862}"/>
              </a:ext>
            </a:extLst>
          </p:cNvPr>
          <p:cNvPicPr>
            <a:picLocks noGrp="1" noChangeAspect="1"/>
          </p:cNvPicPr>
          <p:nvPr>
            <p:ph idx="1"/>
          </p:nvPr>
        </p:nvPicPr>
        <p:blipFill>
          <a:blip r:embed="rId2"/>
          <a:stretch>
            <a:fillRect/>
          </a:stretch>
        </p:blipFill>
        <p:spPr>
          <a:xfrm>
            <a:off x="809613" y="1600201"/>
            <a:ext cx="7524775" cy="4351576"/>
          </a:xfrm>
        </p:spPr>
      </p:pic>
      <p:sp>
        <p:nvSpPr>
          <p:cNvPr id="6" name="Rectangle 5">
            <a:extLst>
              <a:ext uri="{FF2B5EF4-FFF2-40B4-BE49-F238E27FC236}">
                <a16:creationId xmlns:a16="http://schemas.microsoft.com/office/drawing/2014/main" id="{8278DAD2-DFC0-8B83-7D24-45F83E18F564}"/>
              </a:ext>
            </a:extLst>
          </p:cNvPr>
          <p:cNvSpPr/>
          <p:nvPr/>
        </p:nvSpPr>
        <p:spPr>
          <a:xfrm>
            <a:off x="6019800" y="6526696"/>
            <a:ext cx="3124200" cy="304800"/>
          </a:xfrm>
          <a:prstGeom prst="rect">
            <a:avLst/>
          </a:prstGeom>
          <a:solidFill>
            <a:srgbClr val="5050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883A342B-F357-0DA8-581D-C6D4FBC7376A}"/>
              </a:ext>
            </a:extLst>
          </p:cNvPr>
          <p:cNvSpPr txBox="1"/>
          <p:nvPr/>
        </p:nvSpPr>
        <p:spPr>
          <a:xfrm>
            <a:off x="8054148" y="6409405"/>
            <a:ext cx="1230086" cy="646331"/>
          </a:xfrm>
          <a:prstGeom prst="rect">
            <a:avLst/>
          </a:prstGeom>
          <a:noFill/>
        </p:spPr>
        <p:txBody>
          <a:bodyPr wrap="square" rtlCol="0">
            <a:spAutoFit/>
          </a:bodyPr>
          <a:lstStyle/>
          <a:p>
            <a:r>
              <a:rPr lang="en-US" sz="1200">
                <a:latin typeface="Times New Roman" panose="02020603050405020304" pitchFamily="18" charset="0"/>
                <a:cs typeface="Times New Roman" panose="02020603050405020304" pitchFamily="18" charset="0"/>
              </a:rPr>
              <a:t>Zahra Alnahwi</a:t>
            </a:r>
          </a:p>
          <a:p>
            <a:r>
              <a:rPr lang="en-US" sz="1200"/>
              <a:t>2/2/2023</a:t>
            </a:r>
          </a:p>
          <a:p>
            <a:endParaRPr lang="en-US" sz="12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69596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a:extLst>
              <a:ext uri="{FF2B5EF4-FFF2-40B4-BE49-F238E27FC236}">
                <a16:creationId xmlns:a16="http://schemas.microsoft.com/office/drawing/2014/main" id="{9447DF0F-5625-DFE0-BCBA-229830803186}"/>
              </a:ext>
            </a:extLst>
          </p:cNvPr>
          <p:cNvSpPr>
            <a:spLocks noGrp="1"/>
          </p:cNvSpPr>
          <p:nvPr>
            <p:ph type="title"/>
          </p:nvPr>
        </p:nvSpPr>
        <p:spPr>
          <a:xfrm>
            <a:off x="914400" y="247718"/>
            <a:ext cx="7315200" cy="849244"/>
          </a:xfrm>
        </p:spPr>
        <p:txBody>
          <a:bodyPr/>
          <a:lstStyle/>
          <a:p>
            <a:pPr algn="ctr"/>
            <a:r>
              <a:rPr lang="ar-SA" sz="3200">
                <a:latin typeface="Times New Roman" panose="02020603050405020304" pitchFamily="18" charset="0"/>
                <a:ea typeface="+mj-lt"/>
                <a:cs typeface="Times New Roman" panose="02020603050405020304" pitchFamily="18" charset="0"/>
              </a:rPr>
              <a:t>Microcontroller</a:t>
            </a:r>
            <a:endParaRPr lang="ar-SA" sz="3200">
              <a:latin typeface="Times New Roman" panose="02020603050405020304" pitchFamily="18" charset="0"/>
              <a:cs typeface="Times New Roman" panose="02020603050405020304" pitchFamily="18" charset="0"/>
            </a:endParaRPr>
          </a:p>
        </p:txBody>
      </p:sp>
      <p:pic>
        <p:nvPicPr>
          <p:cNvPr id="4" name="صورة 5" descr="صورة تحتوي على نص, إلكترونيات, دائرة إلكترونية&#10;&#10;تم إنشاء الوصف تلقائياً">
            <a:extLst>
              <a:ext uri="{FF2B5EF4-FFF2-40B4-BE49-F238E27FC236}">
                <a16:creationId xmlns:a16="http://schemas.microsoft.com/office/drawing/2014/main" id="{5C434156-383E-9EC6-A49D-60B32759BF8B}"/>
              </a:ext>
            </a:extLst>
          </p:cNvPr>
          <p:cNvPicPr>
            <a:picLocks noGrp="1" noChangeAspect="1"/>
          </p:cNvPicPr>
          <p:nvPr>
            <p:ph idx="1"/>
          </p:nvPr>
        </p:nvPicPr>
        <p:blipFill>
          <a:blip r:embed="rId2"/>
          <a:stretch>
            <a:fillRect/>
          </a:stretch>
        </p:blipFill>
        <p:spPr>
          <a:xfrm>
            <a:off x="3840533" y="2274922"/>
            <a:ext cx="4876826" cy="3206730"/>
          </a:xfrm>
        </p:spPr>
      </p:pic>
      <p:sp>
        <p:nvSpPr>
          <p:cNvPr id="5" name="Rectangle 4">
            <a:extLst>
              <a:ext uri="{FF2B5EF4-FFF2-40B4-BE49-F238E27FC236}">
                <a16:creationId xmlns:a16="http://schemas.microsoft.com/office/drawing/2014/main" id="{926405B9-10CA-CA71-7F69-4D10EF985F0F}"/>
              </a:ext>
            </a:extLst>
          </p:cNvPr>
          <p:cNvSpPr/>
          <p:nvPr/>
        </p:nvSpPr>
        <p:spPr>
          <a:xfrm>
            <a:off x="6019800" y="6505221"/>
            <a:ext cx="3124200" cy="304800"/>
          </a:xfrm>
          <a:prstGeom prst="rect">
            <a:avLst/>
          </a:prstGeom>
          <a:solidFill>
            <a:srgbClr val="5050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مربع نص 7">
            <a:extLst>
              <a:ext uri="{FF2B5EF4-FFF2-40B4-BE49-F238E27FC236}">
                <a16:creationId xmlns:a16="http://schemas.microsoft.com/office/drawing/2014/main" id="{BEEA3997-B100-C802-1C25-E480E45382C1}"/>
              </a:ext>
            </a:extLst>
          </p:cNvPr>
          <p:cNvSpPr txBox="1"/>
          <p:nvPr/>
        </p:nvSpPr>
        <p:spPr>
          <a:xfrm>
            <a:off x="422959" y="1797581"/>
            <a:ext cx="3036251" cy="646331"/>
          </a:xfrm>
          <a:prstGeom prst="rect">
            <a:avLst/>
          </a:prstGeom>
          <a:noFill/>
        </p:spPr>
        <p:txBody>
          <a:bodyPr rot="0" spcFirstLastPara="0" vertOverflow="overflow" horzOverflow="overflow" vert="horz" wrap="square" lIns="91440" tIns="45720" rIns="91440" bIns="45720" numCol="1" spcCol="0" rtlCol="1" fromWordArt="0" anchor="t" anchorCtr="0" forceAA="0" compatLnSpc="1">
            <a:prstTxWarp prst="textNoShape">
              <a:avLst/>
            </a:prstTxWarp>
            <a:spAutoFit/>
          </a:bodyPr>
          <a:lstStyle/>
          <a:p>
            <a:r>
              <a:rPr lang="ar-SA" b="1">
                <a:solidFill>
                  <a:schemeClr val="tx1">
                    <a:lumMod val="85000"/>
                    <a:lumOff val="15000"/>
                  </a:schemeClr>
                </a:solidFill>
                <a:latin typeface="Times New Roman" panose="02020603050405020304" pitchFamily="18" charset="0"/>
                <a:ea typeface="+mn-lt"/>
                <a:cs typeface="Times New Roman" panose="02020603050405020304" pitchFamily="18" charset="0"/>
              </a:rPr>
              <a:t>RASPBERRY PI 4B/4GB</a:t>
            </a:r>
            <a:endParaRPr lang="ar-SA">
              <a:solidFill>
                <a:schemeClr val="tx1">
                  <a:lumMod val="85000"/>
                  <a:lumOff val="15000"/>
                </a:schemeClr>
              </a:solidFill>
              <a:latin typeface="Times New Roman" panose="02020603050405020304" pitchFamily="18" charset="0"/>
              <a:cs typeface="Times New Roman" panose="02020603050405020304" pitchFamily="18" charset="0"/>
            </a:endParaRPr>
          </a:p>
          <a:p>
            <a:pPr algn="l"/>
            <a:endParaRPr lang="ar-SA">
              <a:solidFill>
                <a:schemeClr val="tx1">
                  <a:lumMod val="85000"/>
                  <a:lumOff val="15000"/>
                </a:schemeClr>
              </a:solidFill>
              <a:cs typeface="Arial"/>
            </a:endParaRPr>
          </a:p>
        </p:txBody>
      </p:sp>
      <p:sp>
        <p:nvSpPr>
          <p:cNvPr id="9" name="مربع نص 8">
            <a:extLst>
              <a:ext uri="{FF2B5EF4-FFF2-40B4-BE49-F238E27FC236}">
                <a16:creationId xmlns:a16="http://schemas.microsoft.com/office/drawing/2014/main" id="{346D6EB0-4B2D-D643-9DBE-EF5CF162D2CF}"/>
              </a:ext>
            </a:extLst>
          </p:cNvPr>
          <p:cNvSpPr txBox="1"/>
          <p:nvPr/>
        </p:nvSpPr>
        <p:spPr>
          <a:xfrm>
            <a:off x="536096" y="2443912"/>
            <a:ext cx="3246724" cy="2585323"/>
          </a:xfrm>
          <a:prstGeom prst="rect">
            <a:avLst/>
          </a:prstGeom>
          <a:noFill/>
        </p:spPr>
        <p:txBody>
          <a:bodyPr rot="0" spcFirstLastPara="0" vertOverflow="overflow" horzOverflow="overflow" vert="horz" wrap="square" lIns="91440" tIns="45720" rIns="91440" bIns="45720" numCol="1" spcCol="0" rtlCol="1" fromWordArt="0" anchor="t" anchorCtr="0" forceAA="0" compatLnSpc="1">
            <a:prstTxWarp prst="textNoShape">
              <a:avLst/>
            </a:prstTxWarp>
            <a:spAutoFit/>
          </a:bodyPr>
          <a:lstStyle/>
          <a:p>
            <a:pPr marL="285750" indent="-285750">
              <a:buFont typeface="Arial"/>
              <a:buChar char="•"/>
            </a:pPr>
            <a:r>
              <a:rPr lang="ar-SA">
                <a:solidFill>
                  <a:schemeClr val="tx1">
                    <a:lumMod val="85000"/>
                    <a:lumOff val="15000"/>
                  </a:schemeClr>
                </a:solidFill>
                <a:latin typeface="Times New Roman"/>
                <a:ea typeface="+mn-lt"/>
                <a:cs typeface="Times New Roman"/>
              </a:rPr>
              <a:t>Can run on 5V/3A DC or 5.1V/ 3A DC</a:t>
            </a:r>
            <a:endParaRPr lang="en-US">
              <a:solidFill>
                <a:schemeClr val="tx1">
                  <a:lumMod val="85000"/>
                  <a:lumOff val="15000"/>
                </a:schemeClr>
              </a:solidFill>
              <a:latin typeface="Times New Roman"/>
              <a:ea typeface="+mn-lt"/>
              <a:cs typeface="Times New Roman"/>
            </a:endParaRPr>
          </a:p>
          <a:p>
            <a:pPr marL="285750" indent="-285750">
              <a:buFont typeface="Arial"/>
              <a:buChar char="•"/>
            </a:pPr>
            <a:endParaRPr lang="ar-SA">
              <a:solidFill>
                <a:schemeClr val="tx1">
                  <a:lumMod val="85000"/>
                  <a:lumOff val="15000"/>
                </a:schemeClr>
              </a:solidFill>
              <a:latin typeface="Times New Roman"/>
              <a:cs typeface="Times New Roman"/>
            </a:endParaRPr>
          </a:p>
          <a:p>
            <a:pPr marL="285750" indent="-285750">
              <a:buFont typeface="Arial"/>
              <a:buChar char="•"/>
            </a:pPr>
            <a:r>
              <a:rPr lang="ar-SA">
                <a:solidFill>
                  <a:schemeClr val="tx1">
                    <a:lumMod val="85000"/>
                    <a:lumOff val="15000"/>
                  </a:schemeClr>
                </a:solidFill>
                <a:latin typeface="Times New Roman"/>
                <a:ea typeface="+mn-lt"/>
                <a:cs typeface="Times New Roman"/>
              </a:rPr>
              <a:t>40</a:t>
            </a:r>
            <a:r>
              <a:rPr lang="en-US">
                <a:solidFill>
                  <a:schemeClr val="tx1">
                    <a:lumMod val="85000"/>
                    <a:lumOff val="15000"/>
                  </a:schemeClr>
                </a:solidFill>
                <a:latin typeface="Times New Roman"/>
                <a:ea typeface="+mn-lt"/>
                <a:cs typeface="Times New Roman"/>
              </a:rPr>
              <a:t> </a:t>
            </a:r>
            <a:r>
              <a:rPr lang="ar-SA">
                <a:solidFill>
                  <a:schemeClr val="tx1">
                    <a:lumMod val="85000"/>
                    <a:lumOff val="15000"/>
                  </a:schemeClr>
                </a:solidFill>
                <a:latin typeface="Times New Roman"/>
                <a:ea typeface="+mn-lt"/>
                <a:cs typeface="Times New Roman"/>
              </a:rPr>
              <a:t> Digital I/O Pins</a:t>
            </a:r>
            <a:endParaRPr lang="en-US">
              <a:solidFill>
                <a:schemeClr val="tx1">
                  <a:lumMod val="85000"/>
                  <a:lumOff val="15000"/>
                </a:schemeClr>
              </a:solidFill>
              <a:latin typeface="Times New Roman"/>
              <a:ea typeface="+mn-lt"/>
              <a:cs typeface="Times New Roman"/>
            </a:endParaRPr>
          </a:p>
          <a:p>
            <a:pPr marL="285750" indent="-285750">
              <a:buFont typeface="Arial"/>
              <a:buChar char="•"/>
            </a:pPr>
            <a:endParaRPr lang="en-US">
              <a:solidFill>
                <a:schemeClr val="tx1">
                  <a:lumMod val="85000"/>
                  <a:lumOff val="15000"/>
                </a:schemeClr>
              </a:solidFill>
              <a:latin typeface="Times New Roman"/>
              <a:ea typeface="+mn-lt"/>
              <a:cs typeface="Times New Roman"/>
            </a:endParaRPr>
          </a:p>
          <a:p>
            <a:pPr marL="285750" indent="-285750">
              <a:buFont typeface="Arial"/>
              <a:buChar char="•"/>
            </a:pPr>
            <a:r>
              <a:rPr lang="en-US">
                <a:solidFill>
                  <a:schemeClr val="tx1">
                    <a:lumMod val="85000"/>
                    <a:lumOff val="15000"/>
                  </a:schemeClr>
                </a:solidFill>
                <a:latin typeface="Times New Roman"/>
                <a:ea typeface="+mn-lt"/>
                <a:cs typeface="Times New Roman"/>
              </a:rPr>
              <a:t>Programmed using python</a:t>
            </a:r>
            <a:endParaRPr lang="ar-SA">
              <a:solidFill>
                <a:schemeClr val="tx1">
                  <a:lumMod val="85000"/>
                  <a:lumOff val="15000"/>
                </a:schemeClr>
              </a:solidFill>
              <a:latin typeface="Times New Roman"/>
              <a:cs typeface="Times New Roman"/>
            </a:endParaRPr>
          </a:p>
          <a:p>
            <a:pPr marL="285750" indent="-285750" algn="l">
              <a:buFont typeface="Arial"/>
              <a:buChar char="•"/>
            </a:pPr>
            <a:endParaRPr lang="ar-SA">
              <a:solidFill>
                <a:schemeClr val="tx1">
                  <a:lumMod val="85000"/>
                  <a:lumOff val="15000"/>
                </a:schemeClr>
              </a:solidFill>
              <a:latin typeface="Times New Roman"/>
              <a:cs typeface="Times New Roman"/>
            </a:endParaRPr>
          </a:p>
          <a:p>
            <a:pPr marL="285750" indent="-285750">
              <a:buFont typeface="Arial"/>
              <a:buChar char="•"/>
            </a:pPr>
            <a:endParaRPr lang="ar-SA">
              <a:solidFill>
                <a:schemeClr val="tx1">
                  <a:lumMod val="85000"/>
                  <a:lumOff val="15000"/>
                </a:schemeClr>
              </a:solidFill>
              <a:latin typeface="Times New Roman"/>
              <a:cs typeface="Times New Roman"/>
            </a:endParaRPr>
          </a:p>
          <a:p>
            <a:endParaRPr lang="ar-SA">
              <a:solidFill>
                <a:schemeClr val="tx1">
                  <a:lumMod val="85000"/>
                  <a:lumOff val="15000"/>
                </a:schemeClr>
              </a:solidFill>
              <a:latin typeface="Arial"/>
              <a:cs typeface="Arial"/>
            </a:endParaRPr>
          </a:p>
        </p:txBody>
      </p:sp>
      <p:sp>
        <p:nvSpPr>
          <p:cNvPr id="3" name="مربع نص 2">
            <a:extLst>
              <a:ext uri="{FF2B5EF4-FFF2-40B4-BE49-F238E27FC236}">
                <a16:creationId xmlns:a16="http://schemas.microsoft.com/office/drawing/2014/main" id="{3C1764AB-790A-21C5-7FE6-DC6EF30A2C74}"/>
              </a:ext>
            </a:extLst>
          </p:cNvPr>
          <p:cNvSpPr txBox="1"/>
          <p:nvPr/>
        </p:nvSpPr>
        <p:spPr>
          <a:xfrm>
            <a:off x="4366898" y="5434690"/>
            <a:ext cx="2175224" cy="369332"/>
          </a:xfrm>
          <a:prstGeom prst="rect">
            <a:avLst/>
          </a:prstGeom>
          <a:noFill/>
        </p:spPr>
        <p:txBody>
          <a:bodyPr rot="0" spcFirstLastPara="0" vertOverflow="overflow" horzOverflow="overflow" vert="horz" wrap="square" lIns="91440" tIns="45720" rIns="91440" bIns="45720" numCol="1" spcCol="0" rtlCol="1" fromWordArt="0" anchor="t" anchorCtr="0" forceAA="0" compatLnSpc="1">
            <a:prstTxWarp prst="textNoShape">
              <a:avLst/>
            </a:prstTxWarp>
            <a:spAutoFit/>
          </a:bodyPr>
          <a:lstStyle/>
          <a:p>
            <a:pPr algn="l"/>
            <a:r>
              <a:rPr lang="ar-SA">
                <a:cs typeface="Arial"/>
              </a:rPr>
              <a:t>$</a:t>
            </a:r>
            <a:r>
              <a:rPr lang="en-US">
                <a:cs typeface="Arial"/>
              </a:rPr>
              <a:t>55</a:t>
            </a:r>
          </a:p>
        </p:txBody>
      </p:sp>
      <p:sp>
        <p:nvSpPr>
          <p:cNvPr id="7" name="TextBox 6">
            <a:extLst>
              <a:ext uri="{FF2B5EF4-FFF2-40B4-BE49-F238E27FC236}">
                <a16:creationId xmlns:a16="http://schemas.microsoft.com/office/drawing/2014/main" id="{D1E8864D-4E8A-8608-95AD-254B520D130C}"/>
              </a:ext>
            </a:extLst>
          </p:cNvPr>
          <p:cNvSpPr txBox="1"/>
          <p:nvPr/>
        </p:nvSpPr>
        <p:spPr>
          <a:xfrm>
            <a:off x="8097691" y="6418191"/>
            <a:ext cx="4572000" cy="646331"/>
          </a:xfrm>
          <a:prstGeom prst="rect">
            <a:avLst/>
          </a:prstGeom>
          <a:noFill/>
        </p:spPr>
        <p:txBody>
          <a:bodyPr wrap="square">
            <a:spAutoFit/>
          </a:bodyPr>
          <a:lstStyle/>
          <a:p>
            <a:r>
              <a:rPr lang="en-US" sz="1200">
                <a:latin typeface="Times New Roman" panose="02020603050405020304" pitchFamily="18" charset="0"/>
                <a:cs typeface="Times New Roman" panose="02020603050405020304" pitchFamily="18" charset="0"/>
              </a:rPr>
              <a:t>Zahra Alnahwi</a:t>
            </a:r>
          </a:p>
          <a:p>
            <a:r>
              <a:rPr lang="en-US" sz="1200"/>
              <a:t>2/2/2023</a:t>
            </a:r>
          </a:p>
          <a:p>
            <a:endParaRPr lang="en-US" sz="12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1543134"/>
      </p:ext>
    </p:extLst>
  </p:cSld>
  <p:clrMapOvr>
    <a:masterClrMapping/>
  </p:clrMapOvr>
</p:sld>
</file>

<file path=ppt/theme/theme1.xml><?xml version="1.0" encoding="utf-8"?>
<a:theme xmlns:a="http://schemas.openxmlformats.org/drawingml/2006/main" name="1_Office Theme">
  <a:themeElements>
    <a:clrScheme name="Custom 10">
      <a:dk1>
        <a:sysClr val="windowText" lastClr="000000"/>
      </a:dk1>
      <a:lt1>
        <a:sysClr val="window" lastClr="FFFFFF"/>
      </a:lt1>
      <a:dk2>
        <a:srgbClr val="505046"/>
      </a:dk2>
      <a:lt2>
        <a:srgbClr val="000000"/>
      </a:lt2>
      <a:accent1>
        <a:srgbClr val="000000"/>
      </a:accent1>
      <a:accent2>
        <a:srgbClr val="FFBD47"/>
      </a:accent2>
      <a:accent3>
        <a:srgbClr val="000000"/>
      </a:accent3>
      <a:accent4>
        <a:srgbClr val="000000"/>
      </a:accent4>
      <a:accent5>
        <a:srgbClr val="CC9900"/>
      </a:accent5>
      <a:accent6>
        <a:srgbClr val="B22600"/>
      </a:accent6>
      <a:hlink>
        <a:srgbClr val="CC9900"/>
      </a:hlink>
      <a:folHlink>
        <a:srgbClr val="666699"/>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ln w="19050">
          <a:solidFill>
            <a:srgbClr val="FF0000"/>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2018_Angles_Template.potx [Read-Only]" id="{8E3F9BA5-EB3E-4AB0-9BD8-F352CC03BC3F}" vid="{5FDF54B0-094C-452F-9E8A-5FBE2FD832E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C7DC05F2FE62DE4085C92F5CFD4246F0" ma:contentTypeVersion="11" ma:contentTypeDescription="Create a new document." ma:contentTypeScope="" ma:versionID="fed2f3f27809f4cf6cf6fab370927512">
  <xsd:schema xmlns:xsd="http://www.w3.org/2001/XMLSchema" xmlns:xs="http://www.w3.org/2001/XMLSchema" xmlns:p="http://schemas.microsoft.com/office/2006/metadata/properties" xmlns:ns3="8c64e223-da6d-4342-aeea-22817ce75c45" targetNamespace="http://schemas.microsoft.com/office/2006/metadata/properties" ma:root="true" ma:fieldsID="504a5b296614335a4db7166fcf7ce3aa" ns3:_="">
    <xsd:import namespace="8c64e223-da6d-4342-aeea-22817ce75c45"/>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3:MediaServiceDateTaken" minOccurs="0"/>
                <xsd:element ref="ns3:MediaLengthInSeconds" minOccurs="0"/>
                <xsd:element ref="ns3:MediaServiceAutoTags" minOccurs="0"/>
                <xsd:element ref="ns3:MediaServiceLocation" minOccurs="0"/>
                <xsd:element ref="ns3:MediaServiceOCR" minOccurs="0"/>
                <xsd:element ref="ns3:MediaServiceGenerationTime" minOccurs="0"/>
                <xsd:element ref="ns3: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c64e223-da6d-4342-aeea-22817ce75c4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LengthInSeconds" ma:index="13" nillable="true" ma:displayName="MediaLengthInSeconds" ma:hidden="true" ma:internalName="MediaLengthInSeconds" ma:readOnly="true">
      <xsd:simpleType>
        <xsd:restriction base="dms:Unknown"/>
      </xsd:simpleType>
    </xsd:element>
    <xsd:element name="MediaServiceAutoTags" ma:index="14" nillable="true" ma:displayName="Tags" ma:internalName="MediaServiceAutoTags" ma:readOnly="true">
      <xsd:simpleType>
        <xsd:restriction base="dms:Text"/>
      </xsd:simpleType>
    </xsd:element>
    <xsd:element name="MediaServiceLocation" ma:index="15" nillable="true" ma:displayName="Location" ma:internalName="MediaServiceLocation"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E174D2F-AC69-4ED0-9001-80F78030BF0C}">
  <ds:schemaRefs>
    <ds:schemaRef ds:uri="8c64e223-da6d-4342-aeea-22817ce75c4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30FB7C28-4EDD-46D9-9203-72A8A7C42BCF}">
  <ds:schemaRefs>
    <ds:schemaRef ds:uri="http://schemas.microsoft.com/sharepoint/v3/contenttype/forms"/>
  </ds:schemaRefs>
</ds:datastoreItem>
</file>

<file path=customXml/itemProps3.xml><?xml version="1.0" encoding="utf-8"?>
<ds:datastoreItem xmlns:ds="http://schemas.openxmlformats.org/officeDocument/2006/customXml" ds:itemID="{5390701F-3AC7-43A4-9731-9E5118A27F15}">
  <ds:schemaRefs>
    <ds:schemaRef ds:uri="8c64e223-da6d-4342-aeea-22817ce75c4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Zarek Rooker Burns and Mc</Template>
  <TotalTime>0</TotalTime>
  <Words>2462</Words>
  <Application>Microsoft Office PowerPoint</Application>
  <PresentationFormat>On-screen Show (4:3)</PresentationFormat>
  <Paragraphs>899</Paragraphs>
  <Slides>42</Slides>
  <Notes>29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42</vt:i4>
      </vt:variant>
    </vt:vector>
  </HeadingPairs>
  <TitlesOfParts>
    <vt:vector size="49" baseType="lpstr">
      <vt:lpstr>Amazon Ember</vt:lpstr>
      <vt:lpstr>Arial</vt:lpstr>
      <vt:lpstr>Calibri</vt:lpstr>
      <vt:lpstr>Roboto</vt:lpstr>
      <vt:lpstr>Times New Roman</vt:lpstr>
      <vt:lpstr>verdana</vt:lpstr>
      <vt:lpstr>1_Office Theme</vt:lpstr>
      <vt:lpstr>Preliminary Design Review</vt:lpstr>
      <vt:lpstr>Overview</vt:lpstr>
      <vt:lpstr>Team Introductions and Roles</vt:lpstr>
      <vt:lpstr>Project Description</vt:lpstr>
      <vt:lpstr>Design Constraints</vt:lpstr>
      <vt:lpstr>Consideration and Constraints</vt:lpstr>
      <vt:lpstr>Consideration and Constraints</vt:lpstr>
      <vt:lpstr>Schematic</vt:lpstr>
      <vt:lpstr>Microcontroller</vt:lpstr>
      <vt:lpstr>Microcontroller</vt:lpstr>
      <vt:lpstr>Touch Screen</vt:lpstr>
      <vt:lpstr>Touch Screens</vt:lpstr>
      <vt:lpstr>Touch Screen</vt:lpstr>
      <vt:lpstr>Camera</vt:lpstr>
      <vt:lpstr>Speaker</vt:lpstr>
      <vt:lpstr>Motor</vt:lpstr>
      <vt:lpstr>Motor</vt:lpstr>
      <vt:lpstr>Power</vt:lpstr>
      <vt:lpstr>Software Design</vt:lpstr>
      <vt:lpstr>User Interface Design</vt:lpstr>
      <vt:lpstr>User Interface Design</vt:lpstr>
      <vt:lpstr>Web Application Features</vt:lpstr>
      <vt:lpstr>Web Application Features</vt:lpstr>
      <vt:lpstr>User Interface Design</vt:lpstr>
      <vt:lpstr>Design I (360 Pill Dispenser)</vt:lpstr>
      <vt:lpstr>Design I (360 Pill Dispenser)</vt:lpstr>
      <vt:lpstr>Design I (Alternatives)</vt:lpstr>
      <vt:lpstr>Design II (Smart Pill Dispenser)</vt:lpstr>
      <vt:lpstr>Design II (Smart Pill Dispenser)</vt:lpstr>
      <vt:lpstr>Design II (Alternatives)</vt:lpstr>
      <vt:lpstr>Design Cost Analysis</vt:lpstr>
      <vt:lpstr>Decision Matrix</vt:lpstr>
      <vt:lpstr>Testing and Experimentation</vt:lpstr>
      <vt:lpstr>Project Plan</vt:lpstr>
      <vt:lpstr>Project Plan</vt:lpstr>
      <vt:lpstr>Risk Management</vt:lpstr>
      <vt:lpstr>Hazard Analysis</vt:lpstr>
      <vt:lpstr>Hazard Analysis</vt:lpstr>
      <vt:lpstr>Cost</vt:lpstr>
      <vt:lpstr>Presentation Work Disbursement</vt:lpstr>
      <vt:lpstr>Questions?</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Preliminary Design Review</dc:title>
  <dc:creator>Zarek Rooker</dc:creator>
  <cp:lastModifiedBy>Zarek Rooker</cp:lastModifiedBy>
  <cp:revision>1</cp:revision>
  <cp:lastPrinted>2018-07-19T13:59:16Z</cp:lastPrinted>
  <dcterms:created xsi:type="dcterms:W3CDTF">2023-01-31T16:36:14Z</dcterms:created>
  <dcterms:modified xsi:type="dcterms:W3CDTF">2023-02-03T18:34:42Z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AdHocReviewCycleID">
    <vt:i4>-480434258</vt:i4>
  </property>
  <property fmtid="{D5CDD505-2E9C-101B-9397-08002B2CF9AE}" pid="3" name="_NewReviewCycle">
    <vt:lpwstr/>
  </property>
  <property fmtid="{D5CDD505-2E9C-101B-9397-08002B2CF9AE}" pid="4" name="_EmailSubject">
    <vt:lpwstr>Pres</vt:lpwstr>
  </property>
  <property fmtid="{D5CDD505-2E9C-101B-9397-08002B2CF9AE}" pid="5" name="_AuthorEmail">
    <vt:lpwstr>Jordan.Byars@valero.com</vt:lpwstr>
  </property>
  <property fmtid="{D5CDD505-2E9C-101B-9397-08002B2CF9AE}" pid="6" name="_AuthorEmailDisplayName">
    <vt:lpwstr>Byars, Jordan</vt:lpwstr>
  </property>
  <property fmtid="{D5CDD505-2E9C-101B-9397-08002B2CF9AE}" pid="7" name="_PreviousAdHocReviewCycleID">
    <vt:i4>-1182876923</vt:i4>
  </property>
  <property fmtid="{D5CDD505-2E9C-101B-9397-08002B2CF9AE}" pid="8" name="ContentTypeId">
    <vt:lpwstr>0x010100C7DC05F2FE62DE4085C92F5CFD4246F0</vt:lpwstr>
  </property>
</Properties>
</file>